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11088003" r:id="rId2"/>
    <p:sldId id="11088063" r:id="rId3"/>
    <p:sldId id="11088074" r:id="rId4"/>
    <p:sldId id="11088070" r:id="rId5"/>
    <p:sldId id="11088060" r:id="rId6"/>
    <p:sldId id="11088071" r:id="rId7"/>
    <p:sldId id="11088073" r:id="rId8"/>
    <p:sldId id="11088059" r:id="rId9"/>
    <p:sldId id="11088072" r:id="rId10"/>
    <p:sldId id="11088005" r:id="rId11"/>
    <p:sldId id="11088076" r:id="rId12"/>
    <p:sldId id="11088077" r:id="rId13"/>
    <p:sldId id="11088079" r:id="rId14"/>
    <p:sldId id="11088078" r:id="rId15"/>
    <p:sldId id="11088061" r:id="rId16"/>
    <p:sldId id="11088093" r:id="rId17"/>
    <p:sldId id="11088092" r:id="rId18"/>
    <p:sldId id="11088075" r:id="rId19"/>
    <p:sldId id="11088026" r:id="rId20"/>
    <p:sldId id="11088094" r:id="rId21"/>
    <p:sldId id="11088095" r:id="rId22"/>
    <p:sldId id="11088096" r:id="rId23"/>
  </p:sldIdLst>
  <p:sldSz cx="24384000" cy="13716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1"/>
    <p:restoredTop sz="94674"/>
  </p:normalViewPr>
  <p:slideViewPr>
    <p:cSldViewPr snapToGrid="0" snapToObjects="1">
      <p:cViewPr varScale="1">
        <p:scale>
          <a:sx n="29" d="100"/>
          <a:sy n="29" d="100"/>
        </p:scale>
        <p:origin x="-120" y="-1140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1CE87-0AB7-4281-B5A2-9ADFF4CD0F2A}" type="datetimeFigureOut">
              <a:rPr lang="zh-CN" altLang="en-US" smtClean="0"/>
              <a:t>2020/9/17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EA67F-1A9F-4E3D-A0E7-67C69A0A95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0"/>
            <a:ext cx="24383999" cy="13715999"/>
          </a:xfrm>
          <a:prstGeom prst="rect">
            <a:avLst/>
          </a:prstGeom>
        </p:spPr>
      </p:pic>
      <p:pic>
        <p:nvPicPr>
          <p:cNvPr id="11583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9038006" y="5426220"/>
            <a:ext cx="12191999" cy="2401157"/>
          </a:xfrm>
          <a:prstGeom prst="rect">
            <a:avLst/>
          </a:prstGeom>
        </p:spPr>
      </p:pic>
      <p:pic>
        <p:nvPicPr>
          <p:cNvPr id="12054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0958602" y="5094412"/>
            <a:ext cx="12191999" cy="2401157"/>
          </a:xfrm>
          <a:prstGeom prst="rect">
            <a:avLst/>
          </a:prstGeom>
        </p:spPr>
      </p:pic>
      <p:pic>
        <p:nvPicPr>
          <p:cNvPr id="19070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9216408">
            <a:off x="13403394" y="4916930"/>
            <a:ext cx="4264600" cy="27557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6210" y="3683635"/>
            <a:ext cx="13911580" cy="2399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5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思维进阶</a:t>
            </a:r>
            <a:r>
              <a:rPr lang="en-US" altLang="zh-CN" sz="15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&amp;</a:t>
            </a:r>
            <a:r>
              <a:rPr lang="zh-CN" altLang="en-US" sz="15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模拟</a:t>
            </a:r>
          </a:p>
        </p:txBody>
      </p:sp>
      <p:pic>
        <p:nvPicPr>
          <p:cNvPr id="11113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8016012" y="5941069"/>
            <a:ext cx="9315710" cy="1834685"/>
          </a:xfrm>
          <a:prstGeom prst="rect">
            <a:avLst/>
          </a:prstGeom>
        </p:spPr>
      </p:pic>
      <p:pic>
        <p:nvPicPr>
          <p:cNvPr id="8602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176702">
            <a:off x="1305498" y="2866066"/>
            <a:ext cx="10612950" cy="68579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64485" y="8925560"/>
            <a:ext cx="465010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----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陈峻权</a:t>
            </a:r>
          </a:p>
        </p:txBody>
      </p:sp>
      <p:pic>
        <p:nvPicPr>
          <p:cNvPr id="12525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10800000">
            <a:off x="14410786" y="8771888"/>
            <a:ext cx="7724540" cy="15213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-635"/>
            <a:ext cx="24383999" cy="13715999"/>
          </a:xfrm>
          <a:prstGeom prst="rect">
            <a:avLst/>
          </a:prstGeom>
        </p:spPr>
      </p:pic>
      <p:sp>
        <p:nvSpPr>
          <p:cNvPr id="457" name="文本"/>
          <p:cNvSpPr>
            <a:spLocks noGrp="1"/>
          </p:cNvSpPr>
          <p:nvPr>
            <p:ph type="ctrTitle"/>
          </p:nvPr>
        </p:nvSpPr>
        <p:spPr>
          <a:xfrm>
            <a:off x="7912099" y="7856108"/>
            <a:ext cx="8572649" cy="105844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8435"/>
              </a:lnSpc>
            </a:pPr>
            <a:r>
              <a:rPr lang="zh-CN" altLang="en-US" sz="7030" b="0" i="0" u="none" spc="2376" dirty="0">
                <a:solidFill>
                  <a:srgbClr val="000000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PART 0</a:t>
            </a:r>
            <a:r>
              <a:rPr lang="en-US" altLang="zh-CN" sz="7030" b="0" i="0" u="none" spc="2376" dirty="0">
                <a:solidFill>
                  <a:srgbClr val="000000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2</a:t>
            </a:r>
            <a:endParaRPr kumimoji="1" lang="en-US" altLang="zh-CN" sz="7030" b="0" i="0" u="none" spc="2376" dirty="0">
              <a:solidFill>
                <a:srgbClr val="000000">
                  <a:alpha val="100000"/>
                </a:srgbClr>
              </a:solidFill>
              <a:latin typeface="Noto Sans S Chinese Regular" charset="-122"/>
              <a:ea typeface="Noto Sans S Chinese Regular" charset="-122"/>
              <a:cs typeface="Noto Sans S Chinese Regular" charset="-122"/>
            </a:endParaRPr>
          </a:p>
        </p:txBody>
      </p:sp>
      <p:pic>
        <p:nvPicPr>
          <p:cNvPr id="1508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8514444" y="9078542"/>
            <a:ext cx="7368844" cy="20982"/>
          </a:xfrm>
          <a:prstGeom prst="rect">
            <a:avLst/>
          </a:prstGeom>
        </p:spPr>
      </p:pic>
      <p:pic>
        <p:nvPicPr>
          <p:cNvPr id="1974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8514444" y="7737366"/>
            <a:ext cx="7368844" cy="209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37460" y="2560320"/>
            <a:ext cx="19309080" cy="39382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5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二进制的应用</a:t>
            </a:r>
          </a:p>
        </p:txBody>
      </p:sp>
      <p:pic>
        <p:nvPicPr>
          <p:cNvPr id="5527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176702">
            <a:off x="2958124" y="3579315"/>
            <a:ext cx="7152899" cy="4622143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9216408">
            <a:off x="16874683" y="4753004"/>
            <a:ext cx="4264600" cy="2755749"/>
          </a:xfrm>
          <a:prstGeom prst="rect">
            <a:avLst/>
          </a:prstGeom>
        </p:spPr>
      </p:pic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007874">
            <a:off x="10225635" y="2589797"/>
            <a:ext cx="2069064" cy="1337011"/>
          </a:xfrm>
          <a:prstGeom prst="rect">
            <a:avLst/>
          </a:prstGeom>
        </p:spPr>
      </p:pic>
      <p:pic>
        <p:nvPicPr>
          <p:cNvPr id="4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007874">
            <a:off x="12266525" y="5221872"/>
            <a:ext cx="2069064" cy="133701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23035" y="510540"/>
            <a:ext cx="116109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ea typeface="宋体" panose="02010600030101010101" pitchFamily="2" charset="-122"/>
              </a:rPr>
              <a:t>字符串</a:t>
            </a:r>
            <a:r>
              <a:rPr lang="en-US" altLang="zh-CN" sz="5400" b="1">
                <a:ea typeface="宋体" panose="02010600030101010101" pitchFamily="2" charset="-122"/>
              </a:rPr>
              <a:t>---</a:t>
            </a:r>
            <a:r>
              <a:rPr lang="en-US" altLang="zh-CN" sz="5400" b="1"/>
              <a:t>string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8525" y="1724025"/>
            <a:ext cx="20368260" cy="10925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头文件</a:t>
            </a:r>
            <a:r>
              <a:rPr lang="en-US" altLang="zh-CN" sz="4400" b="1"/>
              <a:t>&lt;cstring&gt;</a:t>
            </a:r>
          </a:p>
          <a:p>
            <a:endParaRPr lang="en-US" altLang="zh-CN" sz="4400" b="1"/>
          </a:p>
          <a:p>
            <a:r>
              <a:rPr lang="zh-CN" altLang="en-US" sz="4400" b="1">
                <a:ea typeface="宋体" panose="02010600030101010101" pitchFamily="2" charset="-122"/>
              </a:rPr>
              <a:t>一种存放字符的变量</a:t>
            </a:r>
          </a:p>
          <a:p>
            <a:endParaRPr lang="zh-CN" altLang="en-US" sz="4400" b="1">
              <a:ea typeface="宋体" panose="02010600030101010101" pitchFamily="2" charset="-122"/>
            </a:endParaRPr>
          </a:p>
          <a:p>
            <a:r>
              <a:rPr lang="zh-CN" altLang="en-US" sz="4400" b="1">
                <a:ea typeface="宋体" panose="02010600030101010101" pitchFamily="2" charset="-122"/>
              </a:rPr>
              <a:t>定义：</a:t>
            </a:r>
          </a:p>
          <a:p>
            <a:r>
              <a:rPr lang="en-US" altLang="zh-CN" sz="4400" b="1">
                <a:ea typeface="宋体" panose="02010600030101010101" pitchFamily="2" charset="-122"/>
              </a:rPr>
              <a:t>	string  s;			//c++		cin</a:t>
            </a:r>
            <a:r>
              <a:rPr lang="zh-CN" altLang="en-US" sz="4400" b="1">
                <a:ea typeface="宋体" panose="02010600030101010101" pitchFamily="2" charset="-122"/>
              </a:rPr>
              <a:t>读入，</a:t>
            </a:r>
            <a:r>
              <a:rPr lang="en-US" altLang="zh-CN" sz="4400" b="1">
                <a:ea typeface="宋体" panose="02010600030101010101" pitchFamily="2" charset="-122"/>
              </a:rPr>
              <a:t>scanf</a:t>
            </a:r>
            <a:r>
              <a:rPr lang="zh-CN" altLang="en-US" sz="4400" b="1">
                <a:ea typeface="宋体" panose="02010600030101010101" pitchFamily="2" charset="-122"/>
              </a:rPr>
              <a:t>读入自行研究</a:t>
            </a:r>
            <a:endParaRPr lang="en-US" altLang="zh-CN" sz="4400" b="1">
              <a:ea typeface="宋体" panose="02010600030101010101" pitchFamily="2" charset="-122"/>
            </a:endParaRPr>
          </a:p>
          <a:p>
            <a:r>
              <a:rPr lang="en-US" altLang="zh-CN" sz="4400" b="1">
                <a:ea typeface="宋体" panose="02010600030101010101" pitchFamily="2" charset="-122"/>
              </a:rPr>
              <a:t>	char a[100];		//c		cin,scanf</a:t>
            </a:r>
            <a:r>
              <a:rPr lang="zh-CN" altLang="en-US" sz="4400" b="1">
                <a:ea typeface="宋体" panose="02010600030101010101" pitchFamily="2" charset="-122"/>
              </a:rPr>
              <a:t>读入皆可</a:t>
            </a:r>
            <a:endParaRPr lang="en-US" altLang="zh-CN" sz="4400" b="1">
              <a:ea typeface="宋体" panose="02010600030101010101" pitchFamily="2" charset="-122"/>
            </a:endParaRPr>
          </a:p>
          <a:p>
            <a:endParaRPr lang="zh-CN" altLang="en-US" sz="4400" b="1">
              <a:ea typeface="宋体" panose="02010600030101010101" pitchFamily="2" charset="-122"/>
            </a:endParaRPr>
          </a:p>
          <a:p>
            <a:r>
              <a:rPr lang="zh-CN" altLang="en-US" sz="4400" b="1">
                <a:ea typeface="宋体" panose="02010600030101010101" pitchFamily="2" charset="-122"/>
              </a:rPr>
              <a:t>初始化：</a:t>
            </a:r>
          </a:p>
          <a:p>
            <a:r>
              <a:rPr lang="en-US" altLang="zh-CN" sz="4400" b="1">
                <a:ea typeface="宋体" panose="02010600030101010101" pitchFamily="2" charset="-122"/>
              </a:rPr>
              <a:t>	string s=”da  sda s”;</a:t>
            </a:r>
          </a:p>
          <a:p>
            <a:r>
              <a:rPr lang="en-US" altLang="zh-CN" sz="4400" b="1">
                <a:ea typeface="宋体" panose="02010600030101010101" pitchFamily="2" charset="-122"/>
              </a:rPr>
              <a:t>	char a[100]=”dasa  da j”;</a:t>
            </a:r>
          </a:p>
          <a:p>
            <a:endParaRPr lang="en-US" altLang="zh-CN" sz="4400" b="1">
              <a:ea typeface="宋体" panose="02010600030101010101" pitchFamily="2" charset="-122"/>
            </a:endParaRPr>
          </a:p>
          <a:p>
            <a:r>
              <a:rPr lang="zh-CN" altLang="en-US" sz="4400" b="1">
                <a:ea typeface="宋体" panose="02010600030101010101" pitchFamily="2" charset="-122"/>
              </a:rPr>
              <a:t>调用：</a:t>
            </a:r>
          </a:p>
          <a:p>
            <a:r>
              <a:rPr lang="en-US" altLang="zh-CN" sz="4400" b="1">
                <a:ea typeface="宋体" panose="02010600030101010101" pitchFamily="2" charset="-122"/>
              </a:rPr>
              <a:t>	</a:t>
            </a:r>
            <a:r>
              <a:rPr lang="zh-CN" altLang="en-US" sz="4400" b="1">
                <a:ea typeface="宋体" panose="02010600030101010101" pitchFamily="2" charset="-122"/>
              </a:rPr>
              <a:t>整体调用： </a:t>
            </a:r>
            <a:r>
              <a:rPr lang="en-US" altLang="zh-CN" sz="4400" b="1">
                <a:ea typeface="宋体" panose="02010600030101010101" pitchFamily="2" charset="-122"/>
              </a:rPr>
              <a:t>				</a:t>
            </a:r>
            <a:r>
              <a:rPr lang="zh-CN" altLang="en-US" sz="4400" b="1">
                <a:ea typeface="宋体" panose="02010600030101010101" pitchFamily="2" charset="-122"/>
              </a:rPr>
              <a:t>单字符调用：</a:t>
            </a:r>
          </a:p>
          <a:p>
            <a:r>
              <a:rPr lang="en-US" altLang="zh-CN" sz="4400" b="1">
                <a:ea typeface="宋体" panose="02010600030101010101" pitchFamily="2" charset="-122"/>
              </a:rPr>
              <a:t>		cout&lt;&lt;s&lt;&lt;endl;				cout&lt;&lt;s[2]&lt;&lt;endl;</a:t>
            </a:r>
          </a:p>
          <a:p>
            <a:r>
              <a:rPr lang="en-US" altLang="zh-CN" sz="4400" b="1">
                <a:ea typeface="宋体" panose="02010600030101010101" pitchFamily="2" charset="-122"/>
              </a:rPr>
              <a:t>		cout&lt;&lt;a&lt;&lt;endl;				cout&lt;&lt;a[2]&lt;&lt;endl;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495145" y="6631940"/>
            <a:ext cx="964057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/>
              <a:t>c++ string</a:t>
            </a:r>
            <a:r>
              <a:rPr lang="zh-CN" altLang="en-US" sz="4400" b="1">
                <a:ea typeface="宋体" panose="02010600030101010101" pitchFamily="2" charset="-122"/>
              </a:rPr>
              <a:t>专用函数</a:t>
            </a:r>
          </a:p>
          <a:p>
            <a:endParaRPr lang="zh-CN" altLang="en-US" sz="4400" b="1">
              <a:ea typeface="宋体" panose="02010600030101010101" pitchFamily="2" charset="-122"/>
            </a:endParaRPr>
          </a:p>
          <a:p>
            <a:r>
              <a:rPr lang="zh-CN" altLang="en-US" sz="4400" b="1">
                <a:ea typeface="宋体" panose="02010600030101010101" pitchFamily="2" charset="-122"/>
              </a:rPr>
              <a:t>函数名</a:t>
            </a:r>
            <a:r>
              <a:rPr lang="en-US" altLang="zh-CN" sz="4400" b="1">
                <a:ea typeface="宋体" panose="02010600030101010101" pitchFamily="2" charset="-122"/>
              </a:rPr>
              <a:t>.size()</a:t>
            </a:r>
          </a:p>
          <a:p>
            <a:endParaRPr lang="zh-CN" altLang="en-US" sz="4400" b="1">
              <a:ea typeface="宋体" panose="02010600030101010101" pitchFamily="2" charset="-122"/>
            </a:endParaRPr>
          </a:p>
          <a:p>
            <a:r>
              <a:rPr lang="zh-CN" altLang="en-US" sz="4400" b="1">
                <a:ea typeface="宋体" panose="02010600030101010101" pitchFamily="2" charset="-122"/>
              </a:rPr>
              <a:t>求此字符串长度</a:t>
            </a:r>
            <a:r>
              <a:rPr lang="en-US" altLang="zh-CN" sz="44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73175" y="302260"/>
            <a:ext cx="113118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/>
          </a:p>
        </p:txBody>
      </p:sp>
      <p:sp>
        <p:nvSpPr>
          <p:cNvPr id="4" name="文本框 3"/>
          <p:cNvSpPr txBox="1"/>
          <p:nvPr/>
        </p:nvSpPr>
        <p:spPr>
          <a:xfrm>
            <a:off x="973455" y="417830"/>
            <a:ext cx="78663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二进制输出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72895" y="5997575"/>
            <a:ext cx="189528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ea typeface="宋体" panose="02010600030101010101" pitchFamily="2" charset="-122"/>
              </a:rPr>
              <a:t>数</a:t>
            </a:r>
            <a:r>
              <a:rPr lang="en-US" altLang="zh-CN" sz="4400" b="1">
                <a:ea typeface="宋体" panose="02010600030101010101" pitchFamily="2" charset="-122"/>
              </a:rPr>
              <a:t>a  &amp; 1 ,</a:t>
            </a:r>
            <a:r>
              <a:rPr lang="zh-CN" altLang="en-US" sz="4400" b="1">
                <a:ea typeface="宋体" panose="02010600030101010101" pitchFamily="2" charset="-122"/>
              </a:rPr>
              <a:t>逐位判断记录，倒序输出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72895" y="9665970"/>
            <a:ext cx="152069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代码实现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81785" y="2624455"/>
            <a:ext cx="197764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/>
              <a:t>输出一个字符或者正整数的二进制数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98245" y="417830"/>
            <a:ext cx="131470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P1079 Vigenère 密码</a:t>
            </a:r>
          </a:p>
        </p:txBody>
      </p:sp>
      <p:sp>
        <p:nvSpPr>
          <p:cNvPr id="8" name="矩形 7"/>
          <p:cNvSpPr/>
          <p:nvPr/>
        </p:nvSpPr>
        <p:spPr>
          <a:xfrm>
            <a:off x="586105" y="1724025"/>
            <a:ext cx="22950170" cy="101695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【问题描述】  有</a:t>
            </a:r>
            <a:r>
              <a:rPr 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一种加密算法，需要加密的为明文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M,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加密后的为密文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C,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有一密匙串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k,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	k=k1,k2,k1,.....kn 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M=M1,M2,M3,M4,......,Mn 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C=C1,C2,C3,......Cn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	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满足 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Cn=Mn(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某运算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)kn	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运算如图：</a:t>
            </a:r>
            <a:endParaRPr lang="en-US" altLang="zh-CN" sz="4400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	*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运算忽略大小写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	  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明文与密文大小写须一致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	*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当密文长度小于明文时，重复使用</a:t>
            </a:r>
            <a:endParaRPr lang="en-US" altLang="zh-CN" sz="4400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【输入】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第一行，密匙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k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，包括大小写</a:t>
            </a:r>
            <a:endParaRPr lang="en-US" altLang="zh-CN" sz="4400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【输出】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【样例输入】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endParaRPr lang="zh-CN" altLang="en-US" sz="4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CompleteVictory  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Yvqgpxaimmklongnzfwpvxmniytm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【样例输出】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Wherethereisawillthereisaway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1680" y="3237865"/>
            <a:ext cx="10618470" cy="980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98245" y="417830"/>
            <a:ext cx="131470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P1079 Vigenère 密码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3385" y="1798320"/>
            <a:ext cx="150196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题面解析：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742315"/>
            <a:ext cx="14220190" cy="21774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385" y="3182620"/>
            <a:ext cx="10618470" cy="98037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73280" y="5772150"/>
            <a:ext cx="10000615" cy="462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【样例输入】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endParaRPr lang="zh-CN" altLang="en-US" sz="4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CompleteVictory  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Yvqgpxaimmklongnzfwpvxmniytm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【样例输出】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Wherethereisawillthereisaway</a:t>
            </a:r>
            <a:endParaRPr lang="en-US" altLang="zh-CN" sz="4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-635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98245" y="417830"/>
            <a:ext cx="131470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P1079 Vigenère 密码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98245" y="2414270"/>
            <a:ext cx="16389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解析：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87805" y="3550920"/>
            <a:ext cx="211461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一个字符</a:t>
            </a:r>
            <a:r>
              <a:rPr lang="en-US" altLang="zh-CN" sz="4400" b="1"/>
              <a:t>a</a:t>
            </a:r>
            <a:r>
              <a:rPr lang="zh-CN" altLang="en-US" sz="4400" b="1">
                <a:ea typeface="宋体" panose="02010600030101010101" pitchFamily="2" charset="-122"/>
              </a:rPr>
              <a:t>，对应密匙为</a:t>
            </a:r>
            <a:r>
              <a:rPr lang="en-US" altLang="zh-CN" sz="4400" b="1">
                <a:ea typeface="宋体" panose="02010600030101010101" pitchFamily="2" charset="-122"/>
              </a:rPr>
              <a:t>x , </a:t>
            </a:r>
            <a:r>
              <a:rPr lang="zh-CN" altLang="en-US" sz="4400" b="1">
                <a:ea typeface="宋体" panose="02010600030101010101" pitchFamily="2" charset="-122"/>
              </a:rPr>
              <a:t>密匙运算相当于取，往后</a:t>
            </a:r>
            <a:r>
              <a:rPr lang="en-US" altLang="zh-CN" sz="4400" b="1">
                <a:ea typeface="宋体" panose="02010600030101010101" pitchFamily="2" charset="-122"/>
              </a:rPr>
              <a:t>x</a:t>
            </a:r>
            <a:r>
              <a:rPr lang="zh-CN" altLang="en-US" sz="4400" b="1">
                <a:ea typeface="宋体" panose="02010600030101010101" pitchFamily="2" charset="-122"/>
              </a:rPr>
              <a:t>在</a:t>
            </a:r>
            <a:r>
              <a:rPr lang="en-US" altLang="zh-CN" sz="4400" b="1">
                <a:ea typeface="宋体" panose="02010600030101010101" pitchFamily="2" charset="-122"/>
              </a:rPr>
              <a:t>26</a:t>
            </a:r>
            <a:r>
              <a:rPr lang="zh-CN" altLang="en-US" sz="4400" b="1">
                <a:ea typeface="宋体" panose="02010600030101010101" pitchFamily="2" charset="-122"/>
              </a:rPr>
              <a:t>个字母的顺序</a:t>
            </a:r>
            <a:r>
              <a:rPr lang="en-US" altLang="zh-CN" sz="4400" b="1">
                <a:ea typeface="宋体" panose="02010600030101010101" pitchFamily="2" charset="-122"/>
              </a:rPr>
              <a:t>-1</a:t>
            </a:r>
            <a:r>
              <a:rPr lang="zh-CN" altLang="en-US" sz="4400" b="1">
                <a:ea typeface="宋体" panose="02010600030101010101" pitchFamily="2" charset="-122"/>
              </a:rPr>
              <a:t>个的字母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245" y="4694555"/>
            <a:ext cx="11603355" cy="17767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87805" y="7422515"/>
            <a:ext cx="203269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无论大小写，后四位的值相同，</a:t>
            </a:r>
            <a:r>
              <a:rPr lang="en-US" altLang="zh-CN" sz="4400" b="1"/>
              <a:t>&amp;31 </a:t>
            </a:r>
            <a:r>
              <a:rPr lang="zh-CN" altLang="en-US" sz="4400" b="1">
                <a:ea typeface="宋体" panose="02010600030101010101" pitchFamily="2" charset="-122"/>
              </a:rPr>
              <a:t>可以取后五位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87805" y="11365230"/>
            <a:ext cx="155365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代码实现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87805" y="9394190"/>
            <a:ext cx="15718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将密文按照密匙往前加上移动的步数即可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2815" y="502285"/>
            <a:ext cx="144640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快速幂</a:t>
            </a:r>
            <a:endParaRPr lang="zh-CN" altLang="en-US" sz="6000" b="1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0110" y="2941320"/>
            <a:ext cx="211582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求</a:t>
            </a:r>
            <a:r>
              <a:rPr lang="en-US" altLang="zh-CN" sz="4400" b="1"/>
              <a:t>		,</a:t>
            </a:r>
            <a:r>
              <a:rPr lang="zh-CN" altLang="en-US" sz="4400" b="1">
                <a:ea typeface="宋体" panose="02010600030101010101" pitchFamily="2" charset="-122"/>
              </a:rPr>
              <a:t>保证答案在</a:t>
            </a:r>
            <a:r>
              <a:rPr lang="en-US" altLang="zh-CN" sz="4400" b="1">
                <a:ea typeface="宋体" panose="02010600030101010101" pitchFamily="2" charset="-122"/>
              </a:rPr>
              <a:t>int </a:t>
            </a:r>
            <a:r>
              <a:rPr lang="zh-CN" altLang="en-US" sz="4400" b="1">
                <a:ea typeface="宋体" panose="02010600030101010101" pitchFamily="2" charset="-122"/>
              </a:rPr>
              <a:t>范围内</a:t>
            </a:r>
          </a:p>
        </p:txBody>
      </p:sp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3103880" y="2686685"/>
          <a:ext cx="814070" cy="1022985"/>
        </p:xfrm>
        <a:graphic>
          <a:graphicData uri="http://schemas.openxmlformats.org/presentationml/2006/ole">
            <p:oleObj spid="_x0000_s1025" r:id="rId5" imgW="1693440" imgH="1452960" progId="Equation.3">
              <p:embed/>
            </p:oleObj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932815" y="3976370"/>
            <a:ext cx="19109690" cy="821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ea typeface="宋体" panose="02010600030101010101" pitchFamily="2" charset="-122"/>
              </a:rPr>
              <a:t>朴素做法：</a:t>
            </a:r>
            <a:endParaRPr lang="en-US" altLang="zh-CN" sz="4400"/>
          </a:p>
          <a:p>
            <a:r>
              <a:rPr lang="en-US" altLang="zh-CN" sz="4400"/>
              <a:t>int main()</a:t>
            </a:r>
          </a:p>
          <a:p>
            <a:r>
              <a:rPr lang="en-US" altLang="zh-CN" sz="4400"/>
              <a:t>{</a:t>
            </a:r>
          </a:p>
          <a:p>
            <a:r>
              <a:rPr lang="en-US" altLang="zh-CN" sz="4400"/>
              <a:t>	int sum=1;</a:t>
            </a:r>
          </a:p>
          <a:p>
            <a:r>
              <a:rPr lang="en-US" altLang="zh-CN" sz="4400"/>
              <a:t>	int a,b;</a:t>
            </a:r>
          </a:p>
          <a:p>
            <a:r>
              <a:rPr lang="en-US" altLang="zh-CN" sz="4400"/>
              <a:t>	cin&gt;&gt;a&gt;&gt;b;</a:t>
            </a:r>
          </a:p>
          <a:p>
            <a:r>
              <a:rPr lang="en-US" altLang="zh-CN" sz="4400"/>
              <a:t>	for(int i=1;i&lt;=b;++i){</a:t>
            </a:r>
          </a:p>
          <a:p>
            <a:r>
              <a:rPr lang="en-US" altLang="zh-CN" sz="4400"/>
              <a:t>		sum*=a;</a:t>
            </a:r>
          </a:p>
          <a:p>
            <a:r>
              <a:rPr lang="en-US" altLang="zh-CN" sz="4400"/>
              <a:t>	}</a:t>
            </a:r>
          </a:p>
          <a:p>
            <a:r>
              <a:rPr lang="en-US" altLang="zh-CN" sz="4400"/>
              <a:t>	cout&lt;&lt;sum&lt;&lt;endl;</a:t>
            </a:r>
          </a:p>
          <a:p>
            <a:r>
              <a:rPr lang="en-US" altLang="zh-CN" sz="4400"/>
              <a:t>	return 0;</a:t>
            </a:r>
          </a:p>
          <a:p>
            <a:r>
              <a:rPr lang="en-US" altLang="zh-CN" sz="4400"/>
              <a:t>}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850120" y="5822950"/>
            <a:ext cx="123545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计算了</a:t>
            </a:r>
            <a:r>
              <a:rPr lang="en-US" altLang="zh-CN" sz="4400"/>
              <a:t>b</a:t>
            </a:r>
            <a:r>
              <a:rPr lang="zh-CN" altLang="en-US" sz="4400">
                <a:ea typeface="宋体" panose="02010600030101010101" pitchFamily="2" charset="-122"/>
              </a:rPr>
              <a:t>次，有没有更快的做法？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2815" y="502285"/>
            <a:ext cx="144640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快速幂</a:t>
            </a:r>
            <a:endParaRPr lang="zh-CN" altLang="en-US" sz="6000" b="1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200" y="2272665"/>
            <a:ext cx="17790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ea typeface="宋体" panose="02010600030101010101" pitchFamily="2" charset="-122"/>
              </a:rPr>
              <a:t>解析：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43455" y="3469005"/>
            <a:ext cx="2150300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ea typeface="宋体" panose="02010600030101010101" pitchFamily="2" charset="-122"/>
                <a:sym typeface="+mn-ea"/>
              </a:rPr>
              <a:t>拆分二进制</a:t>
            </a:r>
            <a:r>
              <a:rPr lang="en-US" altLang="zh-CN" sz="4400" b="1">
                <a:ea typeface="宋体" panose="02010600030101010101" pitchFamily="2" charset="-122"/>
                <a:sym typeface="+mn-ea"/>
              </a:rPr>
              <a:t>	</a:t>
            </a:r>
            <a:r>
              <a:rPr lang="zh-CN" altLang="en-US" sz="4400" b="1">
                <a:ea typeface="宋体" panose="02010600030101010101" pitchFamily="2" charset="-122"/>
                <a:sym typeface="+mn-ea"/>
              </a:rPr>
              <a:t>十进制</a:t>
            </a:r>
            <a:r>
              <a:rPr lang="en-US" altLang="zh-CN" sz="4400" b="1">
                <a:ea typeface="宋体" panose="02010600030101010101" pitchFamily="2" charset="-122"/>
                <a:sym typeface="+mn-ea"/>
              </a:rPr>
              <a:t>										</a:t>
            </a:r>
            <a:r>
              <a:rPr lang="zh-CN" altLang="en-US" sz="4400" b="1">
                <a:ea typeface="宋体" panose="02010600030101010101" pitchFamily="2" charset="-122"/>
                <a:sym typeface="+mn-ea"/>
              </a:rPr>
              <a:t>二进制</a:t>
            </a:r>
            <a:endParaRPr lang="zh-CN" altLang="en-US" sz="4400" b="1">
              <a:ea typeface="宋体" panose="02010600030101010101" pitchFamily="2" charset="-122"/>
            </a:endParaRPr>
          </a:p>
          <a:p>
            <a:r>
              <a:rPr lang="en-US" altLang="zh-CN" sz="4400" b="1"/>
              <a:t>				3^27  										3^(1 1 0 1 1)</a:t>
            </a:r>
          </a:p>
          <a:p>
            <a:r>
              <a:rPr lang="en-US" altLang="zh-CN" sz="4400" b="1"/>
              <a:t>	</a:t>
            </a:r>
            <a:r>
              <a:rPr lang="en-US" altLang="zh-CN" sz="2800" b="1"/>
              <a:t>1*2^4+1*2^3+0*2^2+1*2^1+1*2^0	       2^4         2^3         2^1         2^0</a:t>
            </a:r>
          </a:p>
          <a:p>
            <a:r>
              <a:rPr lang="en-US" altLang="zh-CN" sz="4400" b="1"/>
              <a:t>     3						=3    * 3     * 3    * 3</a:t>
            </a:r>
          </a:p>
          <a:p>
            <a:endParaRPr lang="zh-CN" altLang="en-US" sz="4400" b="1">
              <a:ea typeface="宋体" panose="02010600030101010101" pitchFamily="2" charset="-122"/>
            </a:endParaRPr>
          </a:p>
          <a:p>
            <a:r>
              <a:rPr lang="en-US" altLang="zh-CN" sz="4400" b="1">
                <a:ea typeface="宋体" panose="02010600030101010101" pitchFamily="2" charset="-122"/>
              </a:rPr>
              <a:t>						</a:t>
            </a:r>
            <a:r>
              <a:rPr lang="en-US" altLang="zh-CN" sz="3200" b="1">
                <a:ea typeface="宋体" panose="02010600030101010101" pitchFamily="2" charset="-122"/>
              </a:rPr>
              <a:t>2^(n+1)          2^n       2^n</a:t>
            </a:r>
            <a:endParaRPr lang="en-US" altLang="zh-CN" sz="4400" b="1">
              <a:ea typeface="宋体" panose="02010600030101010101" pitchFamily="2" charset="-122"/>
            </a:endParaRPr>
          </a:p>
          <a:p>
            <a:r>
              <a:rPr lang="zh-CN" altLang="en-US" sz="4400" b="1">
                <a:ea typeface="宋体" panose="02010600030101010101" pitchFamily="2" charset="-122"/>
                <a:sym typeface="+mn-ea"/>
              </a:rPr>
              <a:t>同时，我们知道</a:t>
            </a:r>
            <a:r>
              <a:rPr lang="en-US" altLang="zh-CN" sz="4400" b="1">
                <a:ea typeface="宋体" panose="02010600030101010101" pitchFamily="2" charset="-122"/>
                <a:sym typeface="+mn-ea"/>
              </a:rPr>
              <a:t>	     3	   =  3	  *3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10005" y="8946515"/>
            <a:ext cx="2018474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ea typeface="宋体" panose="02010600030101010101" pitchFamily="2" charset="-122"/>
              </a:rPr>
              <a:t>				      				</a:t>
            </a:r>
            <a:r>
              <a:rPr lang="en-US" altLang="zh-CN" sz="2800" b="1">
                <a:ea typeface="宋体" panose="02010600030101010101" pitchFamily="2" charset="-122"/>
              </a:rPr>
              <a:t>2^(n-1)</a:t>
            </a:r>
            <a:endParaRPr lang="zh-CN" altLang="en-US" sz="4400" b="1">
              <a:ea typeface="宋体" panose="02010600030101010101" pitchFamily="2" charset="-122"/>
            </a:endParaRPr>
          </a:p>
          <a:p>
            <a:r>
              <a:rPr lang="zh-CN" altLang="en-US" sz="4400" b="1">
                <a:ea typeface="宋体" panose="02010600030101010101" pitchFamily="2" charset="-122"/>
              </a:rPr>
              <a:t>维护当前第</a:t>
            </a:r>
            <a:r>
              <a:rPr lang="en-US" altLang="zh-CN" sz="4400" b="1">
                <a:ea typeface="宋体" panose="02010600030101010101" pitchFamily="2" charset="-122"/>
              </a:rPr>
              <a:t>n</a:t>
            </a:r>
            <a:r>
              <a:rPr lang="zh-CN" altLang="en-US" sz="4400" b="1">
                <a:ea typeface="宋体" panose="02010600030101010101" pitchFamily="2" charset="-122"/>
              </a:rPr>
              <a:t>位二进制位的     </a:t>
            </a:r>
            <a:r>
              <a:rPr lang="en-US" altLang="zh-CN" sz="4400" b="1">
                <a:ea typeface="宋体" panose="02010600030101010101" pitchFamily="2" charset="-122"/>
              </a:rPr>
              <a:t>a        </a:t>
            </a:r>
            <a:r>
              <a:rPr lang="zh-CN" altLang="en-US" sz="4400" b="1">
                <a:ea typeface="宋体" panose="02010600030101010101" pitchFamily="2" charset="-122"/>
              </a:rPr>
              <a:t>的值</a:t>
            </a:r>
          </a:p>
          <a:p>
            <a:r>
              <a:rPr lang="zh-CN" altLang="en-US" sz="4400" b="1">
                <a:ea typeface="宋体" panose="02010600030101010101" pitchFamily="2" charset="-122"/>
              </a:rPr>
              <a:t>二进制判断当前二进位是否为</a:t>
            </a:r>
            <a:r>
              <a:rPr lang="en-US" altLang="zh-CN" sz="4400" b="1">
                <a:ea typeface="宋体" panose="02010600030101010101" pitchFamily="2" charset="-122"/>
              </a:rPr>
              <a:t>1 </a:t>
            </a:r>
            <a:r>
              <a:rPr lang="zh-CN" altLang="en-US" sz="4400" b="1">
                <a:ea typeface="宋体" panose="02010600030101010101" pitchFamily="2" charset="-122"/>
              </a:rPr>
              <a:t>，有则乘上维护的值</a:t>
            </a:r>
          </a:p>
          <a:p>
            <a:r>
              <a:rPr lang="zh-CN" altLang="en-US" sz="4400" b="1">
                <a:ea typeface="宋体" panose="02010600030101010101" pitchFamily="2" charset="-122"/>
              </a:rPr>
              <a:t>更新维护的值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31290" y="11989435"/>
            <a:ext cx="159048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运算次数：</a:t>
            </a:r>
            <a:r>
              <a:rPr lang="en-US" altLang="zh-CN" sz="4400" b="1"/>
              <a:t>log b </a:t>
            </a:r>
            <a:r>
              <a:rPr lang="zh-CN" altLang="en-US" sz="4400" b="1">
                <a:ea typeface="宋体" panose="02010600030101010101" pitchFamily="2" charset="-122"/>
              </a:rPr>
              <a:t>次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00440" y="11989435"/>
            <a:ext cx="67964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代码实现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-635"/>
            <a:ext cx="24383999" cy="13715999"/>
          </a:xfrm>
          <a:prstGeom prst="rect">
            <a:avLst/>
          </a:prstGeom>
        </p:spPr>
      </p:pic>
      <p:sp>
        <p:nvSpPr>
          <p:cNvPr id="457" name="文本"/>
          <p:cNvSpPr>
            <a:spLocks noGrp="1"/>
          </p:cNvSpPr>
          <p:nvPr>
            <p:ph type="ctrTitle"/>
          </p:nvPr>
        </p:nvSpPr>
        <p:spPr>
          <a:xfrm>
            <a:off x="7912099" y="7856108"/>
            <a:ext cx="8572649" cy="105844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8435"/>
              </a:lnSpc>
            </a:pPr>
            <a:r>
              <a:rPr lang="zh-CN" altLang="en-US" sz="7030" b="0" i="0" u="none" spc="2376" dirty="0">
                <a:solidFill>
                  <a:srgbClr val="000000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PART 0</a:t>
            </a:r>
            <a:r>
              <a:rPr lang="en-US" altLang="zh-CN" sz="7030" b="0" i="0" u="none" spc="2376" dirty="0">
                <a:solidFill>
                  <a:srgbClr val="000000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3</a:t>
            </a:r>
            <a:endParaRPr kumimoji="1" lang="en-US" altLang="zh-CN" sz="7030" b="0" i="0" u="none" spc="2376" dirty="0">
              <a:solidFill>
                <a:srgbClr val="000000">
                  <a:alpha val="100000"/>
                </a:srgbClr>
              </a:solidFill>
              <a:latin typeface="Noto Sans S Chinese Regular" charset="-122"/>
              <a:ea typeface="Noto Sans S Chinese Regular" charset="-122"/>
              <a:cs typeface="Noto Sans S Chinese Regular" charset="-122"/>
            </a:endParaRPr>
          </a:p>
        </p:txBody>
      </p:sp>
      <p:pic>
        <p:nvPicPr>
          <p:cNvPr id="1508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8514444" y="9078542"/>
            <a:ext cx="7368844" cy="20982"/>
          </a:xfrm>
          <a:prstGeom prst="rect">
            <a:avLst/>
          </a:prstGeom>
        </p:spPr>
      </p:pic>
      <p:pic>
        <p:nvPicPr>
          <p:cNvPr id="1974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8514444" y="7737366"/>
            <a:ext cx="7368844" cy="209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9010" y="2560320"/>
            <a:ext cx="9745980" cy="39382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5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龙虎斗</a:t>
            </a:r>
          </a:p>
        </p:txBody>
      </p:sp>
      <p:pic>
        <p:nvPicPr>
          <p:cNvPr id="5527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176702">
            <a:off x="4868204" y="3579315"/>
            <a:ext cx="7152899" cy="4622143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9216408">
            <a:off x="13953048" y="4898419"/>
            <a:ext cx="4264600" cy="2755749"/>
          </a:xfrm>
          <a:prstGeom prst="rect">
            <a:avLst/>
          </a:prstGeom>
        </p:spPr>
      </p:pic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007874">
            <a:off x="13417780" y="2365007"/>
            <a:ext cx="2069064" cy="1337011"/>
          </a:xfrm>
          <a:prstGeom prst="rect">
            <a:avLst/>
          </a:prstGeom>
        </p:spPr>
      </p:pic>
      <p:pic>
        <p:nvPicPr>
          <p:cNvPr id="4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007874">
            <a:off x="7410045" y="2027822"/>
            <a:ext cx="2069064" cy="133701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6070" y="278765"/>
            <a:ext cx="646112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前言</a:t>
            </a:r>
            <a:r>
              <a:rPr lang="en-US" altLang="zh-CN" sz="8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--</a:t>
            </a:r>
            <a:r>
              <a:rPr lang="zh-CN" altLang="en-US" sz="8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宋体" panose="02010600030101010101" pitchFamily="2" charset="-122"/>
              </a:rPr>
              <a:t>模拟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76070" y="3890645"/>
            <a:ext cx="162941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ea typeface="宋体" panose="02010600030101010101" pitchFamily="2" charset="-122"/>
              </a:rPr>
              <a:t>将解题思路不加优化的运用代码表示出来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76070" y="6534150"/>
            <a:ext cx="1521142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无需算法优化</a:t>
            </a:r>
          </a:p>
          <a:p>
            <a:endParaRPr lang="zh-CN" altLang="en-US" sz="4400" b="1"/>
          </a:p>
          <a:p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思维到位即可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0"/>
            <a:ext cx="24383999" cy="1371599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173730" y="1791335"/>
            <a:ext cx="583565" cy="581660"/>
          </a:xfrm>
          <a:prstGeom prst="ellipse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909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2321790" y="1649997"/>
            <a:ext cx="2069064" cy="1337011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173730" y="5671185"/>
            <a:ext cx="583565" cy="581660"/>
          </a:xfrm>
          <a:prstGeom prst="ellipse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73730" y="9711055"/>
            <a:ext cx="583565" cy="581660"/>
          </a:xfrm>
          <a:prstGeom prst="ellipse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2431010" y="5293627"/>
            <a:ext cx="2069064" cy="1337011"/>
          </a:xfrm>
          <a:prstGeom prst="rect">
            <a:avLst/>
          </a:prstGeom>
        </p:spPr>
      </p:pic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2431010" y="9486532"/>
            <a:ext cx="2069064" cy="133701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26305" y="1697990"/>
            <a:ext cx="38188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/>
              <a:t>排序算法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26305" y="5547360"/>
            <a:ext cx="12420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二进制的应用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71415" y="9740265"/>
            <a:ext cx="104019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模拟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0895" y="510540"/>
            <a:ext cx="136118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/>
              <a:t>P5016 龙虎斗</a:t>
            </a:r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13406" y="1724025"/>
            <a:ext cx="22950170" cy="1095992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【问题描述】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在一条线段上有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n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个点，表示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n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个兵营，每个兵营有</a:t>
            </a:r>
            <a:r>
              <a:rPr lang="en-US" altLang="zh-CN" sz="4400" dirty="0" err="1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ci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个士兵</a:t>
            </a:r>
            <a:endParaRPr lang="en-US" altLang="zh-CN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lvl="2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从左往右进行标号，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m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阵营不属于龙虎势力任何一方，如下图</a:t>
            </a:r>
            <a:endParaRPr lang="en-US" altLang="zh-CN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lvl="2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每两点之间距离为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，给出编号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m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m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左边的阵营为龙阵营，右边为虎阵营。</a:t>
            </a:r>
            <a:endParaRPr lang="en-US" altLang="zh-CN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lvl="2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一个兵营的气势：当前兵营的士兵数量乘上它到编号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m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阵营的距离</a:t>
            </a:r>
            <a:endParaRPr lang="en-US" altLang="zh-CN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lvl="2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两方气势定义为：该方所有的兵营的气势和</a:t>
            </a:r>
            <a:endParaRPr lang="en-US" altLang="zh-CN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lvl="2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此时在编号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p1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兵营增加了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s1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个士兵</a:t>
            </a:r>
            <a:endParaRPr lang="en-US" altLang="zh-CN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lvl="2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求，找到一个兵营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p2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,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使其增加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s2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个士兵，使得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龙虎双方的气势差距最小</a:t>
            </a:r>
            <a:endParaRPr lang="en-US" altLang="zh-CN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【输入】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第一行  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n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往后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n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行 表示每一个兵营的士兵数量</a:t>
            </a:r>
            <a:endParaRPr lang="en-US" altLang="zh-CN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最后一行</a:t>
            </a:r>
            <a:endParaRPr lang="en-US" altLang="zh-CN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m,p1,s1,s2;</a:t>
            </a:r>
            <a:endParaRPr lang="en-US" altLang="zh-CN" sz="4400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【输出】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使得气势最小的兵营编号</a:t>
            </a:r>
            <a:endParaRPr lang="en-US" altLang="zh-CN" sz="4400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【样例输入】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								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【样例输出】</a:t>
            </a:r>
            <a:endParaRPr lang="zh-CN" altLang="en-US" sz="4400" dirty="0" smtClean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5000"/>
              </a:spcBef>
            </a:pPr>
            <a:endParaRPr lang="en-US" altLang="zh-CN" sz="4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2532" name="Picture 4" descr="https://cdn.luogu.com.cn/upload/pic/43225.png"/>
          <p:cNvPicPr>
            <a:picLocks noChangeAspect="1" noChangeArrowheads="1"/>
          </p:cNvPicPr>
          <p:nvPr/>
        </p:nvPicPr>
        <p:blipFill>
          <a:blip r:embed="rId4"/>
          <a:srcRect b="42006"/>
          <a:stretch>
            <a:fillRect/>
          </a:stretch>
        </p:blipFill>
        <p:spPr bwMode="auto">
          <a:xfrm>
            <a:off x="13726068" y="7568837"/>
            <a:ext cx="8546103" cy="1671849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2438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6 2 3 2 3 2 3 4 6 5 2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2438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6 2 3 2 3 2 3 4 6 5 2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0"/>
            <a:ext cx="2438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6 2 3 2 3 2 3 4 6 5 2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45429" y="11070771"/>
            <a:ext cx="83602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6</a:t>
            </a:r>
          </a:p>
          <a:p>
            <a:r>
              <a:rPr lang="en-US" altLang="zh-CN" sz="4400" dirty="0" smtClean="0"/>
              <a:t>2 </a:t>
            </a:r>
            <a:r>
              <a:rPr lang="en-US" altLang="zh-CN" sz="4400" dirty="0" smtClean="0"/>
              <a:t>3 2 3 2 </a:t>
            </a:r>
            <a:r>
              <a:rPr lang="en-US" altLang="zh-CN" sz="4400" dirty="0" smtClean="0"/>
              <a:t>3</a:t>
            </a:r>
          </a:p>
          <a:p>
            <a:r>
              <a:rPr lang="en-US" altLang="zh-CN" sz="4400" dirty="0" smtClean="0"/>
              <a:t>4 </a:t>
            </a:r>
            <a:r>
              <a:rPr lang="en-US" altLang="zh-CN" sz="4400" dirty="0" smtClean="0"/>
              <a:t>6 5 2 </a:t>
            </a:r>
            <a:endParaRPr lang="zh-CN" altLang="en-US" sz="4400" b="1" dirty="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2438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6 2 3 2 3 2 3 4 6 5 2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726068" y="11914507"/>
            <a:ext cx="6837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2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6" name="文本框 2"/>
          <p:cNvSpPr txBox="1"/>
          <p:nvPr/>
        </p:nvSpPr>
        <p:spPr>
          <a:xfrm>
            <a:off x="810895" y="510540"/>
            <a:ext cx="136118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/>
              <a:t>P5016 龙虎斗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0895" y="4830063"/>
            <a:ext cx="1852786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将龙虎双方的原先的气势算出</a:t>
            </a:r>
            <a:endParaRPr lang="en-US" altLang="zh-CN" sz="4400" b="1" dirty="0" smtClean="0"/>
          </a:p>
          <a:p>
            <a:endParaRPr lang="en-US" altLang="zh-CN" sz="4400" b="1" dirty="0" smtClean="0"/>
          </a:p>
          <a:p>
            <a:endParaRPr lang="en-US" altLang="zh-CN" sz="4400" b="1" dirty="0" smtClean="0"/>
          </a:p>
          <a:p>
            <a:r>
              <a:rPr lang="zh-CN" altLang="en-US" sz="4400" b="1" dirty="0" smtClean="0"/>
              <a:t>枚举每一个点，将</a:t>
            </a:r>
            <a:r>
              <a:rPr lang="en-US" altLang="zh-CN" sz="4400" b="1" dirty="0" smtClean="0"/>
              <a:t>s2</a:t>
            </a:r>
            <a:r>
              <a:rPr lang="zh-CN" altLang="en-US" sz="4400" b="1" dirty="0" smtClean="0"/>
              <a:t>放在这个点上</a:t>
            </a:r>
            <a:endParaRPr lang="en-US" altLang="zh-CN" sz="4400" b="1" dirty="0" smtClean="0"/>
          </a:p>
          <a:p>
            <a:endParaRPr lang="en-US" altLang="zh-CN" sz="4400" b="1" dirty="0" smtClean="0"/>
          </a:p>
          <a:p>
            <a:endParaRPr lang="en-US" altLang="zh-CN" sz="4400" b="1" dirty="0" smtClean="0"/>
          </a:p>
          <a:p>
            <a:r>
              <a:rPr lang="zh-CN" altLang="en-US" sz="4400" b="1" dirty="0" smtClean="0"/>
              <a:t>比较找到使其气势差最小的点</a:t>
            </a:r>
            <a:endParaRPr lang="en-US" altLang="zh-CN" sz="4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08366" y="4363934"/>
            <a:ext cx="14330398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5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Thank </a:t>
            </a:r>
            <a:r>
              <a:rPr lang="en-US" altLang="zh-CN" sz="2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you</a:t>
            </a:r>
            <a:endParaRPr lang="zh-CN" altLang="en-US" sz="25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-635"/>
            <a:ext cx="24383999" cy="13715999"/>
          </a:xfrm>
          <a:prstGeom prst="rect">
            <a:avLst/>
          </a:prstGeom>
        </p:spPr>
      </p:pic>
      <p:sp>
        <p:nvSpPr>
          <p:cNvPr id="457" name="文本"/>
          <p:cNvSpPr>
            <a:spLocks noGrp="1"/>
          </p:cNvSpPr>
          <p:nvPr>
            <p:ph type="ctrTitle"/>
          </p:nvPr>
        </p:nvSpPr>
        <p:spPr>
          <a:xfrm>
            <a:off x="7912099" y="7856108"/>
            <a:ext cx="8572649" cy="105844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8435"/>
              </a:lnSpc>
            </a:pPr>
            <a:r>
              <a:rPr lang="zh-CN" altLang="en-US" sz="7030" b="0" i="0" u="none" spc="2376" dirty="0">
                <a:solidFill>
                  <a:srgbClr val="000000">
                    <a:alpha val="100000"/>
                  </a:srgbClr>
                </a:solidFill>
                <a:latin typeface="Noto Sans S Chinese Regular" charset="-122"/>
                <a:ea typeface="Noto Sans S Chinese Regular" charset="-122"/>
                <a:cs typeface="Noto Sans S Chinese Regular" charset="-122"/>
              </a:rPr>
              <a:t>PART 01</a:t>
            </a:r>
            <a:endParaRPr kumimoji="1" lang="zh-CN" altLang="en-US" sz="2000" dirty="0">
              <a:solidFill>
                <a:srgbClr val="000000"/>
              </a:solidFill>
            </a:endParaRPr>
          </a:p>
        </p:txBody>
      </p:sp>
      <p:pic>
        <p:nvPicPr>
          <p:cNvPr id="1508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8514444" y="9078542"/>
            <a:ext cx="7368844" cy="20982"/>
          </a:xfrm>
          <a:prstGeom prst="rect">
            <a:avLst/>
          </a:prstGeom>
        </p:spPr>
      </p:pic>
      <p:pic>
        <p:nvPicPr>
          <p:cNvPr id="1974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8514444" y="7737366"/>
            <a:ext cx="7368844" cy="209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5160" y="2560320"/>
            <a:ext cx="12933680" cy="39382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5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排序算法</a:t>
            </a:r>
          </a:p>
        </p:txBody>
      </p:sp>
      <p:pic>
        <p:nvPicPr>
          <p:cNvPr id="5527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176702">
            <a:off x="2958124" y="3579315"/>
            <a:ext cx="7152899" cy="4622143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9216408">
            <a:off x="16874683" y="4753004"/>
            <a:ext cx="4264600" cy="2755749"/>
          </a:xfrm>
          <a:prstGeom prst="rect">
            <a:avLst/>
          </a:prstGeom>
        </p:spPr>
      </p:pic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007874">
            <a:off x="10225635" y="2589797"/>
            <a:ext cx="2069064" cy="1337011"/>
          </a:xfrm>
          <a:prstGeom prst="rect">
            <a:avLst/>
          </a:prstGeom>
        </p:spPr>
      </p:pic>
      <p:pic>
        <p:nvPicPr>
          <p:cNvPr id="4" name="Picture" descr="Picture"/>
          <p:cNvPicPr>
            <a:picLocks noChangeAspect="1"/>
          </p:cNvPicPr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21007874">
            <a:off x="12266525" y="5221872"/>
            <a:ext cx="2069064" cy="13370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73175" y="664210"/>
            <a:ext cx="120694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排序算法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3175" y="2414270"/>
            <a:ext cx="12806680" cy="8637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73175" y="664210"/>
            <a:ext cx="120694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冒泡排序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3175" y="2887980"/>
            <a:ext cx="1869694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重复地走访过要排序的序列，依次比较两个相邻的元素，如果顺序错误就把他们交换过来。直到没有相邻元素需要交换，此时排序完成。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3175" y="5372735"/>
            <a:ext cx="20165060" cy="821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/>
              <a:t>int main()</a:t>
            </a:r>
          </a:p>
          <a:p>
            <a:r>
              <a:rPr lang="en-US" altLang="zh-CN" sz="4400"/>
              <a:t>{</a:t>
            </a:r>
          </a:p>
          <a:p>
            <a:r>
              <a:rPr lang="en-US" altLang="zh-CN" sz="4400"/>
              <a:t>	int n;</a:t>
            </a:r>
          </a:p>
          <a:p>
            <a:r>
              <a:rPr lang="en-US" altLang="zh-CN" sz="4400"/>
              <a:t>	cin&gt;&gt;n;</a:t>
            </a:r>
          </a:p>
          <a:p>
            <a:r>
              <a:rPr lang="en-US" altLang="zh-CN" sz="4400"/>
              <a:t>	for(int i=1;i&lt;=n;++i){ cin&gt;&gt;a[i];}</a:t>
            </a:r>
          </a:p>
          <a:p>
            <a:r>
              <a:rPr lang="en-US" altLang="zh-CN" sz="4400"/>
              <a:t>	for(int i=1;i&lt;n;++i){</a:t>
            </a:r>
          </a:p>
          <a:p>
            <a:r>
              <a:rPr lang="en-US" altLang="zh-CN" sz="4400"/>
              <a:t>		if(a[i]&gt;a[i+1]){</a:t>
            </a:r>
          </a:p>
          <a:p>
            <a:r>
              <a:rPr lang="en-US" altLang="zh-CN" sz="4400"/>
              <a:t>			swap(a[i],a[i+1]);//</a:t>
            </a:r>
            <a:r>
              <a:rPr lang="zh-CN" altLang="en-US" sz="4400">
                <a:ea typeface="宋体" panose="02010600030101010101" pitchFamily="2" charset="-122"/>
              </a:rPr>
              <a:t>表示将这两个数进行交换</a:t>
            </a:r>
            <a:endParaRPr lang="en-US" altLang="zh-CN" sz="4400"/>
          </a:p>
          <a:p>
            <a:r>
              <a:rPr lang="en-US" altLang="zh-CN" sz="4400"/>
              <a:t>		}</a:t>
            </a:r>
          </a:p>
          <a:p>
            <a:r>
              <a:rPr lang="en-US" altLang="zh-CN" sz="4400"/>
              <a:t>	}</a:t>
            </a:r>
          </a:p>
          <a:p>
            <a:r>
              <a:rPr lang="en-US" altLang="zh-CN" sz="4400"/>
              <a:t>	cout&lt;&lt;a[n]&lt;&lt;endl;</a:t>
            </a:r>
          </a:p>
          <a:p>
            <a:r>
              <a:rPr lang="en-US" altLang="zh-CN" sz="4400"/>
              <a:t>}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10310" y="4604385"/>
            <a:ext cx="140157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ea typeface="宋体" panose="02010600030101010101" pitchFamily="2" charset="-122"/>
              </a:rPr>
              <a:t>以下程序输出的是什么？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032865" y="7703185"/>
            <a:ext cx="63557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/>
              <a:t>表示这个序列的最大值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73175" y="664210"/>
            <a:ext cx="120694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冒泡排序</a:t>
            </a:r>
          </a:p>
        </p:txBody>
      </p:sp>
      <p:pic>
        <p:nvPicPr>
          <p:cNvPr id="7" name="图片 6" descr="849589-20171015223238449-214616919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1555" y="5270500"/>
            <a:ext cx="17257395" cy="53695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63620" y="11545570"/>
            <a:ext cx="37712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代码实现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63620" y="2241550"/>
            <a:ext cx="1481137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每遍历一遍序列：</a:t>
            </a:r>
          </a:p>
          <a:p>
            <a:r>
              <a:rPr lang="zh-CN" altLang="en-US" sz="4400" b="1"/>
              <a:t>在乱序序列中找到最大或最小值放于乱序的队末</a:t>
            </a:r>
          </a:p>
          <a:p>
            <a:r>
              <a:rPr lang="zh-CN" altLang="en-US" sz="4400" b="1"/>
              <a:t>遍历</a:t>
            </a:r>
            <a:r>
              <a:rPr lang="en-US" altLang="zh-CN" sz="4400" b="1"/>
              <a:t>n</a:t>
            </a:r>
            <a:r>
              <a:rPr lang="zh-CN" altLang="en-US" sz="4400" b="1">
                <a:ea typeface="宋体" panose="02010600030101010101" pitchFamily="2" charset="-122"/>
              </a:rPr>
              <a:t>次之后可以将序列排序完成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97050" y="233680"/>
            <a:ext cx="4269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/>
              <a:t>STL-sort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97050" y="2414270"/>
            <a:ext cx="576834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头文件</a:t>
            </a:r>
            <a:r>
              <a:rPr lang="en-US" altLang="zh-CN" sz="4400" b="1"/>
              <a:t>&lt;algorithm&gt;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97050" y="3578225"/>
            <a:ext cx="2082546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/>
              <a:t>sort( begin , end , cmp );</a:t>
            </a:r>
          </a:p>
          <a:p>
            <a:endParaRPr lang="en-US" altLang="zh-CN" sz="4400" b="1"/>
          </a:p>
          <a:p>
            <a:r>
              <a:rPr lang="en-US" altLang="zh-CN" sz="4400" b="1">
                <a:ea typeface="宋体" panose="02010600030101010101" pitchFamily="2" charset="-122"/>
              </a:rPr>
              <a:t>begin</a:t>
            </a:r>
            <a:r>
              <a:rPr lang="zh-CN" altLang="en-US" sz="4400" b="1">
                <a:ea typeface="宋体" panose="02010600030101010101" pitchFamily="2" charset="-122"/>
              </a:rPr>
              <a:t>指向需要排序序列的首个元素</a:t>
            </a:r>
          </a:p>
          <a:p>
            <a:endParaRPr lang="zh-CN" altLang="en-US" sz="4400" b="1">
              <a:ea typeface="宋体" panose="02010600030101010101" pitchFamily="2" charset="-122"/>
            </a:endParaRPr>
          </a:p>
          <a:p>
            <a:r>
              <a:rPr lang="en-US" altLang="zh-CN" sz="4400" b="1">
                <a:ea typeface="宋体" panose="02010600030101010101" pitchFamily="2" charset="-122"/>
              </a:rPr>
              <a:t>end </a:t>
            </a:r>
            <a:r>
              <a:rPr lang="zh-CN" altLang="en-US" sz="4400" b="1">
                <a:ea typeface="宋体" panose="02010600030101010101" pitchFamily="2" charset="-122"/>
              </a:rPr>
              <a:t>指向需要排序的最后一个元素</a:t>
            </a:r>
          </a:p>
          <a:p>
            <a:endParaRPr lang="zh-CN" altLang="en-US" sz="4400" b="1">
              <a:ea typeface="宋体" panose="02010600030101010101" pitchFamily="2" charset="-122"/>
            </a:endParaRPr>
          </a:p>
          <a:p>
            <a:r>
              <a:rPr lang="en-US" altLang="zh-CN" sz="4400" b="1">
                <a:ea typeface="宋体" panose="02010600030101010101" pitchFamily="2" charset="-122"/>
              </a:rPr>
              <a:t>cmp </a:t>
            </a:r>
            <a:r>
              <a:rPr lang="zh-CN" altLang="en-US" sz="4400" b="1">
                <a:ea typeface="宋体" panose="02010600030101010101" pitchFamily="2" charset="-122"/>
              </a:rPr>
              <a:t>为排序规则（无此项时默认不下降排序）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97050" y="8916670"/>
            <a:ext cx="1026350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/>
              <a:t>int a[1001];</a:t>
            </a:r>
          </a:p>
          <a:p>
            <a:r>
              <a:rPr lang="en-US" altLang="zh-CN" sz="4400" b="1"/>
              <a:t>bool cmp(int x,int y){</a:t>
            </a:r>
          </a:p>
          <a:p>
            <a:r>
              <a:rPr lang="en-US" altLang="zh-CN" sz="4400" b="1"/>
              <a:t>	return x&lt;y;</a:t>
            </a:r>
          </a:p>
          <a:p>
            <a:r>
              <a:rPr lang="en-US" altLang="zh-CN" sz="4400" b="1"/>
              <a:t>}</a:t>
            </a:r>
          </a:p>
          <a:p>
            <a:r>
              <a:rPr lang="en-US" altLang="zh-CN" sz="4400" b="1"/>
              <a:t>sort(a+1,a+1+n,cmp);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959080" y="4871720"/>
            <a:ext cx="86899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注意首元素默认下标为</a:t>
            </a:r>
            <a:r>
              <a:rPr lang="en-US" altLang="zh-CN" sz="4400" b="1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0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2683" y="664210"/>
            <a:ext cx="7352665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P1478 陶陶摘苹果（升级版）</a:t>
            </a:r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6105" y="2414270"/>
            <a:ext cx="21812885" cy="62471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【问题描述】  淘淘有力气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s,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每次摘一个苹果都会耗费力气，已知任意一个苹果的高度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xi,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摘任意一个苹果所消耗的力气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yi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，淘淘有一个椅子高度为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a, 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淘淘伸手的最大长度为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b,</a:t>
            </a:r>
            <a:endParaRPr lang="zh-CN" altLang="en-US" sz="4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【输入】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第一行 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n,s;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	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第二行 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a,b;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	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第三行至第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3+n-1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行 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xi,yi (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表示一个苹果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);</a:t>
            </a: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【输出】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最多能摘多少个苹果</a:t>
            </a:r>
            <a:endParaRPr lang="en-US" altLang="zh-CN" sz="4400" dirty="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【样例输入】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			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【样例输出】</a:t>
            </a:r>
            <a:endParaRPr lang="zh-CN" altLang="en-US" sz="4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lnSpc>
                <a:spcPct val="110000"/>
              </a:lnSpc>
              <a:spcBef>
                <a:spcPct val="5000"/>
              </a:spcBef>
            </a:pP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3000" y="8084820"/>
            <a:ext cx="1481074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8 15</a:t>
            </a:r>
            <a:r>
              <a:rPr lang="en-US" altLang="zh-CN" sz="3600"/>
              <a:t>						4</a:t>
            </a:r>
          </a:p>
          <a:p>
            <a:r>
              <a:rPr lang="zh-CN" altLang="en-US" sz="3600"/>
              <a:t>20 130</a:t>
            </a:r>
          </a:p>
          <a:p>
            <a:r>
              <a:rPr lang="zh-CN" altLang="en-US" sz="3600"/>
              <a:t>120 3</a:t>
            </a:r>
          </a:p>
          <a:p>
            <a:r>
              <a:rPr lang="zh-CN" altLang="en-US" sz="3600"/>
              <a:t>150 2</a:t>
            </a:r>
          </a:p>
          <a:p>
            <a:r>
              <a:rPr lang="zh-CN" altLang="en-US" sz="3600"/>
              <a:t>110 7</a:t>
            </a:r>
          </a:p>
          <a:p>
            <a:r>
              <a:rPr lang="zh-CN" altLang="en-US" sz="3600"/>
              <a:t>180 1</a:t>
            </a:r>
          </a:p>
          <a:p>
            <a:r>
              <a:rPr lang="zh-CN" altLang="en-US" sz="3600"/>
              <a:t>50 8</a:t>
            </a:r>
          </a:p>
          <a:p>
            <a:r>
              <a:rPr lang="zh-CN" altLang="en-US" sz="3600"/>
              <a:t>200 0</a:t>
            </a:r>
          </a:p>
          <a:p>
            <a:r>
              <a:rPr lang="zh-CN" altLang="en-US" sz="3600"/>
              <a:t>140 3</a:t>
            </a:r>
          </a:p>
          <a:p>
            <a:r>
              <a:rPr lang="zh-CN" altLang="en-US" sz="3600"/>
              <a:t>120 2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" descr="Picture"/>
          <p:cNvPicPr>
            <a:picLocks noChangeAspect="1"/>
          </p:cNvPicPr>
          <p:nvPr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-23495" y="0"/>
            <a:ext cx="24383999" cy="13715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3495" y="1432560"/>
            <a:ext cx="24407495" cy="291465"/>
          </a:xfrm>
          <a:prstGeom prst="rect">
            <a:avLst/>
          </a:prstGeom>
          <a:solidFill>
            <a:schemeClr val="accent5">
              <a:lumMod val="75000"/>
              <a:alpha val="38000"/>
            </a:schemeClr>
          </a:solidFill>
          <a:ln w="28575" cmpd="sng">
            <a:noFill/>
            <a:prstDash val="solid"/>
          </a:ln>
          <a:effectLst>
            <a:reflection blurRad="6350" stA="50000" endA="300" endPos="55500" dist="50800" dir="5400000" sy="-100000" algn="bl" rotWithShape="0"/>
            <a:softEdge rad="127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21007874">
            <a:off x="512675" y="909587"/>
            <a:ext cx="2069064" cy="1337011"/>
          </a:xfrm>
          <a:prstGeom prst="rect">
            <a:avLst/>
          </a:prstGeom>
        </p:spPr>
      </p:pic>
      <p:pic>
        <p:nvPicPr>
          <p:cNvPr id="8040" name="Picture" descr="Picture"/>
          <p:cNvPicPr>
            <a:picLocks noChangeAspect="1"/>
          </p:cNvPicPr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9216408">
            <a:off x="19729008" y="803939"/>
            <a:ext cx="4264600" cy="27557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2683" y="664210"/>
            <a:ext cx="7352665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P1478 陶陶摘苹果（升级版）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3000" y="3596005"/>
            <a:ext cx="148704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ea typeface="宋体" panose="02010600030101010101" pitchFamily="2" charset="-122"/>
              </a:rPr>
              <a:t>如果体力充沛的情况下你会选择哪些苹果进行采摘？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3000" y="4972050"/>
            <a:ext cx="165182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每个苹果对答案的贡献都是</a:t>
            </a:r>
            <a:r>
              <a:rPr lang="en-US" altLang="zh-CN" sz="4400" b="1"/>
              <a:t>1</a:t>
            </a:r>
          </a:p>
          <a:p>
            <a:endParaRPr lang="en-US" altLang="zh-CN" sz="4400" b="1"/>
          </a:p>
          <a:p>
            <a:r>
              <a:rPr lang="zh-CN" altLang="en-US" sz="4400" b="1">
                <a:ea typeface="宋体" panose="02010600030101010101" pitchFamily="2" charset="-122"/>
              </a:rPr>
              <a:t>所以选择耗费体力最少的，答案一定最优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98245" y="8168005"/>
            <a:ext cx="126345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如何找到未被摘取的苹果的耗费体力的最小值？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98245" y="9478645"/>
            <a:ext cx="132969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排序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98245" y="10752455"/>
            <a:ext cx="145903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代码实现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622</Words>
  <Application>WPS 演示</Application>
  <PresentationFormat>自定义</PresentationFormat>
  <Paragraphs>194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Theme</vt:lpstr>
      <vt:lpstr>Microsoft 公式 3.0</vt:lpstr>
      <vt:lpstr>幻灯片 1</vt:lpstr>
      <vt:lpstr>幻灯片 2</vt:lpstr>
      <vt:lpstr>PART 01</vt:lpstr>
      <vt:lpstr>幻灯片 4</vt:lpstr>
      <vt:lpstr>幻灯片 5</vt:lpstr>
      <vt:lpstr>幻灯片 6</vt:lpstr>
      <vt:lpstr>幻灯片 7</vt:lpstr>
      <vt:lpstr>幻灯片 8</vt:lpstr>
      <vt:lpstr>幻灯片 9</vt:lpstr>
      <vt:lpstr>PART 02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PART 03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16</cp:revision>
  <dcterms:created xsi:type="dcterms:W3CDTF">2020-08-21T13:17:00Z</dcterms:created>
  <dcterms:modified xsi:type="dcterms:W3CDTF">2020-09-17T11:04:53Z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