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9" r:id="rId3"/>
    <p:sldId id="284" r:id="rId4"/>
    <p:sldId id="283" r:id="rId5"/>
    <p:sldId id="285" r:id="rId6"/>
    <p:sldId id="286" r:id="rId7"/>
    <p:sldId id="287" r:id="rId8"/>
    <p:sldId id="288" r:id="rId9"/>
    <p:sldId id="257" r:id="rId10"/>
    <p:sldId id="261" r:id="rId11"/>
    <p:sldId id="262" r:id="rId12"/>
    <p:sldId id="258" r:id="rId13"/>
    <p:sldId id="263" r:id="rId14"/>
    <p:sldId id="264" r:id="rId15"/>
    <p:sldId id="260" r:id="rId16"/>
    <p:sldId id="270" r:id="rId17"/>
    <p:sldId id="271" r:id="rId18"/>
    <p:sldId id="272" r:id="rId19"/>
    <p:sldId id="282" r:id="rId20"/>
    <p:sldId id="273" r:id="rId21"/>
    <p:sldId id="259" r:id="rId22"/>
    <p:sldId id="274" r:id="rId23"/>
    <p:sldId id="276" r:id="rId24"/>
    <p:sldId id="275" r:id="rId25"/>
    <p:sldId id="278" r:id="rId26"/>
    <p:sldId id="277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02" y="10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2020/9/22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方正FW筑紫古典L明朝 简" panose="02000500000000000000" charset="-122"/>
                <a:ea typeface="方正FW筑紫古典L明朝 简" panose="020005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方正FW筑紫古典L明朝 简" panose="02000500000000000000" charset="-122"/>
                <a:ea typeface="方正FW筑紫古典L明朝 简" panose="020005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方正FW筑紫古典L明朝 简" panose="02000500000000000000" charset="-122"/>
                <a:ea typeface="方正FW筑紫古典L明朝 简" panose="020005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方正FW筑紫古典L明朝 简" panose="02000500000000000000" charset="-122"/>
                <a:ea typeface="方正FW筑紫古典L明朝 简" panose="020005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方正FW筑紫古典L明朝 简" panose="02000500000000000000" charset="-122"/>
                <a:ea typeface="方正FW筑紫古典L明朝 简" panose="020005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2020/9/22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  <a:solidFill>
            <a:srgbClr val="FAFAFA">
              <a:alpha val="77000"/>
            </a:srgbClr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  <a:solidFill>
            <a:srgbClr val="FAFAFA">
              <a:alpha val="77000"/>
            </a:srgbClr>
          </a:solidFill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200" normalizeH="0">
          <a:solidFill>
            <a:schemeClr val="tx1"/>
          </a:solidFill>
          <a:uFillTx/>
          <a:latin typeface="方正粗金陵简体" panose="02000000000000000000" charset="-122"/>
          <a:ea typeface="方正粗金陵简体" panose="02000000000000000000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u="none" strike="noStrike" kern="1200" cap="none" spc="150" normalizeH="0" baseline="0">
          <a:solidFill>
            <a:schemeClr val="tx1"/>
          </a:solidFill>
          <a:uFillTx/>
          <a:latin typeface="方正FW筑紫古典L明朝 简" panose="02000500000000000000" charset="-122"/>
          <a:ea typeface="方正FW筑紫古典L明朝 简" panose="02000500000000000000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2800" u="none" strike="noStrike" kern="1200" cap="none" spc="150" normalizeH="0" baseline="0">
          <a:solidFill>
            <a:schemeClr val="tx1"/>
          </a:solidFill>
          <a:uFillTx/>
          <a:latin typeface="方正FW筑紫古典L明朝 简" panose="02000500000000000000" charset="-122"/>
          <a:ea typeface="方正FW筑紫古典L明朝 简" panose="02000500000000000000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u="none" strike="noStrike" kern="1200" cap="none" spc="150" normalizeH="0" baseline="0">
          <a:solidFill>
            <a:schemeClr val="tx1"/>
          </a:solidFill>
          <a:uFillTx/>
          <a:latin typeface="方正FW筑紫古典L明朝 简" panose="02000500000000000000" charset="-122"/>
          <a:ea typeface="方正FW筑紫古典L明朝 简" panose="02000500000000000000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u="none" strike="noStrike" kern="1200" cap="none" spc="150" normalizeH="0" baseline="0">
          <a:solidFill>
            <a:schemeClr val="tx1"/>
          </a:solidFill>
          <a:uFillTx/>
          <a:latin typeface="方正FW筑紫古典L明朝 简" panose="02000500000000000000" charset="-122"/>
          <a:ea typeface="方正FW筑紫古典L明朝 简" panose="02000500000000000000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u="none" strike="noStrike" kern="1200" cap="none" spc="150" normalizeH="0" baseline="0">
          <a:solidFill>
            <a:schemeClr val="tx1"/>
          </a:solidFill>
          <a:uFillTx/>
          <a:latin typeface="方正FW筑紫古典L明朝 简" panose="02000500000000000000" charset="-122"/>
          <a:ea typeface="方正FW筑紫古典L明朝 简" panose="020005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7C110-4230-4760-A2C2-8299DDBCA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数据结构与图论初步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1F62E8-E824-40F7-BB8D-D23AA20DB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Powered by NNEZ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686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7795A-211D-4089-9C87-1A4878A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0A6A7-7BD0-4990-98E3-64CF8EC18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支持的操作</a:t>
            </a:r>
            <a:endParaRPr lang="en-US" altLang="zh-CN" dirty="0"/>
          </a:p>
          <a:p>
            <a:pPr lvl="1"/>
            <a:r>
              <a:rPr lang="en-US" altLang="zh-CN" dirty="0"/>
              <a:t>push()</a:t>
            </a:r>
          </a:p>
          <a:p>
            <a:pPr lvl="1"/>
            <a:r>
              <a:rPr lang="en-US" altLang="zh-CN" dirty="0"/>
              <a:t>pop()</a:t>
            </a:r>
          </a:p>
          <a:p>
            <a:pPr lvl="1"/>
            <a:r>
              <a:rPr lang="en-US" altLang="zh-CN" dirty="0"/>
              <a:t>top()</a:t>
            </a:r>
          </a:p>
          <a:p>
            <a:pPr lvl="1"/>
            <a:r>
              <a:rPr lang="en-US" altLang="zh-CN" dirty="0"/>
              <a:t>empty()</a:t>
            </a:r>
          </a:p>
          <a:p>
            <a:pPr lvl="1"/>
            <a:r>
              <a:rPr lang="en-US" altLang="zh-CN" dirty="0"/>
              <a:t>size()</a:t>
            </a:r>
          </a:p>
        </p:txBody>
      </p:sp>
    </p:spTree>
    <p:extLst>
      <p:ext uri="{BB962C8B-B14F-4D97-AF65-F5344CB8AC3E}">
        <p14:creationId xmlns:p14="http://schemas.microsoft.com/office/powerpoint/2010/main" val="346550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7795A-211D-4089-9C87-1A4878A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0A6A7-7BD0-4990-98E3-64CF8EC18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程序实现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755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FFC-9D5A-45D3-B57B-AB111D32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队列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D371-1FFE-4B1B-B224-CC5AF093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  <a:endParaRPr lang="en-US" altLang="zh-CN" dirty="0"/>
          </a:p>
          <a:p>
            <a:pPr lvl="1"/>
            <a:r>
              <a:rPr lang="zh-CN" altLang="en-US" dirty="0"/>
              <a:t>队列是一种数据结构，具有「先进入队列的元素一定先出队列」性质的表。由于该性质，队列通常也被称为先进先出（</a:t>
            </a:r>
            <a:r>
              <a:rPr lang="en-US" altLang="zh-CN" dirty="0"/>
              <a:t>first in first out</a:t>
            </a:r>
            <a:r>
              <a:rPr lang="zh-CN" altLang="en-US" dirty="0"/>
              <a:t>）表，简称 </a:t>
            </a:r>
            <a:r>
              <a:rPr lang="en-US" altLang="zh-CN" dirty="0"/>
              <a:t>FIFO </a:t>
            </a:r>
            <a:r>
              <a:rPr lang="zh-CN" altLang="en-US" dirty="0"/>
              <a:t>表。</a:t>
            </a:r>
            <a:endParaRPr lang="en-US" altLang="zh-CN" dirty="0"/>
          </a:p>
          <a:p>
            <a:pPr lvl="2"/>
            <a:r>
              <a:rPr lang="zh-CN" altLang="en-US" dirty="0"/>
              <a:t>注：定义并不重要，可以简单理解队列为一种先进先出的容器。</a:t>
            </a:r>
          </a:p>
        </p:txBody>
      </p:sp>
    </p:spTree>
    <p:extLst>
      <p:ext uri="{BB962C8B-B14F-4D97-AF65-F5344CB8AC3E}">
        <p14:creationId xmlns:p14="http://schemas.microsoft.com/office/powerpoint/2010/main" val="211004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FFC-9D5A-45D3-B57B-AB111D32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队列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D371-1FFE-4B1B-B224-CC5AF093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支持的操作</a:t>
            </a:r>
            <a:endParaRPr lang="en-US" altLang="zh-CN" dirty="0"/>
          </a:p>
          <a:p>
            <a:pPr lvl="1"/>
            <a:r>
              <a:rPr lang="en-US" altLang="zh-CN" dirty="0"/>
              <a:t>push()</a:t>
            </a:r>
          </a:p>
          <a:p>
            <a:pPr lvl="1"/>
            <a:r>
              <a:rPr lang="en-US" altLang="zh-CN" dirty="0"/>
              <a:t>pop()</a:t>
            </a:r>
          </a:p>
          <a:p>
            <a:pPr lvl="1"/>
            <a:r>
              <a:rPr lang="en-US" altLang="zh-CN" dirty="0"/>
              <a:t>front()</a:t>
            </a:r>
          </a:p>
          <a:p>
            <a:pPr lvl="1"/>
            <a:r>
              <a:rPr lang="en-US" altLang="zh-CN" dirty="0"/>
              <a:t>back()</a:t>
            </a:r>
          </a:p>
          <a:p>
            <a:pPr lvl="1"/>
            <a:r>
              <a:rPr lang="en-US" altLang="zh-CN" dirty="0"/>
              <a:t>empty()</a:t>
            </a:r>
          </a:p>
          <a:p>
            <a:pPr lvl="1"/>
            <a:r>
              <a:rPr lang="en-US" altLang="zh-CN" dirty="0"/>
              <a:t>size()</a:t>
            </a:r>
          </a:p>
        </p:txBody>
      </p:sp>
    </p:spTree>
    <p:extLst>
      <p:ext uri="{BB962C8B-B14F-4D97-AF65-F5344CB8AC3E}">
        <p14:creationId xmlns:p14="http://schemas.microsoft.com/office/powerpoint/2010/main" val="55837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FFC-9D5A-45D3-B57B-AB111D32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队列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D371-1FFE-4B1B-B224-CC5AF093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程序实现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9542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75DFE-4C5B-4D96-AE6A-0AA3A907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定义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图是一个二元组，通常记做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，其中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zh-CN" altLang="en-US" dirty="0"/>
                  <a:t> 是顶点的集合，也称为点集合，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  是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dirty="0"/>
                  <a:t> 所有的 </a:t>
                </a:r>
                <a:r>
                  <a:rPr lang="en-US" altLang="zh-CN" dirty="0"/>
                  <a:t>2-</a:t>
                </a:r>
                <a:r>
                  <a:rPr lang="zh-CN" altLang="en-US" dirty="0"/>
                  <a:t>子集（无序对，元素可重复）所组成的集合的一个子集，称为边集。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 r="-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20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75DFE-4C5B-4D96-AE6A-0AA3A907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图的种类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无向图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边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有向图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边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混合图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0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75DFE-4C5B-4D96-AE6A-0AA3A907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图中一些重要的定义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度数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与一个顶点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相关联的边的条数称为图的度（</a:t>
                </a:r>
                <a:r>
                  <a:rPr lang="en-US" altLang="zh-CN" dirty="0"/>
                  <a:t>Degree</a:t>
                </a:r>
                <a:r>
                  <a:rPr lang="zh-CN" altLang="en-US" dirty="0"/>
                  <a:t>），记作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。特别的，对于边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对每个顶点产生 </a:t>
                </a:r>
                <a:r>
                  <a:rPr lang="en-US" altLang="zh-CN" dirty="0"/>
                  <a:t>2 </a:t>
                </a:r>
                <a:r>
                  <a:rPr lang="zh-CN" altLang="en-US" dirty="0"/>
                  <a:t>的贡献。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无向图 度数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有向图 入度 出度</a:t>
                </a:r>
                <a:endParaRPr lang="en-US" altLang="zh-CN" dirty="0"/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 r="-4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80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75DFE-4C5B-4D96-AE6A-0AA3A907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图中的一些重要的定义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自环 对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 中的边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，若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，则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dirty="0"/>
                  <a:t> 被称作一个自环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重边 若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 中存在两个完全相同的元素（边）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 ，则它们被称作（一组）重边。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简单图 若一个图中没有自环和重边，它被称为简单图。非空简单图中一定存在度相同的结点。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4A94E5-9FC3-4F6C-83A2-3DBFB34A4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80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75DFE-4C5B-4D96-AE6A-0AA3A907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A94E5-9FC3-4F6C-83A2-3DBFB34A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储存</a:t>
            </a:r>
            <a:endParaRPr lang="en-US" altLang="zh-CN" dirty="0"/>
          </a:p>
          <a:p>
            <a:pPr lvl="1"/>
            <a:r>
              <a:rPr lang="zh-CN" altLang="en-US" dirty="0"/>
              <a:t>邻接矩阵</a:t>
            </a:r>
            <a:endParaRPr lang="en-US" altLang="zh-CN" dirty="0"/>
          </a:p>
          <a:p>
            <a:pPr lvl="1"/>
            <a:r>
              <a:rPr lang="zh-CN" altLang="en-US"/>
              <a:t>链式前向星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592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7795A-211D-4089-9C87-1A4878A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课前声明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0A6A7-7BD0-4990-98E3-64CF8EC18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这部分主要是为了初赛的内容。</a:t>
            </a:r>
            <a:endParaRPr lang="en-US" altLang="zh-CN" dirty="0"/>
          </a:p>
          <a:p>
            <a:r>
              <a:rPr lang="zh-CN" altLang="en-US" dirty="0"/>
              <a:t>也是为了大家在听国庆的课程的时候不那么自闭（希望大家不要在国庆课上睡着）。</a:t>
            </a:r>
            <a:endParaRPr lang="en-US" altLang="zh-CN" dirty="0"/>
          </a:p>
          <a:p>
            <a:r>
              <a:rPr lang="zh-CN" altLang="en-US" dirty="0"/>
              <a:t>时间紧急，可以先理解一下，程序实现可以等初赛结束之后再说。</a:t>
            </a:r>
            <a:endParaRPr lang="en-US" altLang="zh-CN" dirty="0"/>
          </a:p>
          <a:p>
            <a:r>
              <a:rPr lang="zh-CN" altLang="en-US" dirty="0"/>
              <a:t>本份</a:t>
            </a:r>
            <a:r>
              <a:rPr lang="en-US" altLang="zh-CN" dirty="0"/>
              <a:t>PPT</a:t>
            </a:r>
            <a:r>
              <a:rPr lang="zh-CN" altLang="en-US" dirty="0"/>
              <a:t>中，所有的定义都是不用掌握的。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474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75DFE-4C5B-4D96-AE6A-0AA3A907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A94E5-9FC3-4F6C-83A2-3DBFB34A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遍历</a:t>
            </a:r>
            <a:endParaRPr lang="en-US" altLang="zh-CN" dirty="0"/>
          </a:p>
          <a:p>
            <a:pPr lvl="1"/>
            <a:r>
              <a:rPr lang="en-US" altLang="zh-CN" dirty="0"/>
              <a:t>BFS </a:t>
            </a:r>
            <a:r>
              <a:rPr lang="zh-CN" altLang="en-US" dirty="0"/>
              <a:t>广度优先搜索</a:t>
            </a:r>
            <a:endParaRPr lang="en-US" altLang="zh-CN" dirty="0"/>
          </a:p>
          <a:p>
            <a:pPr lvl="1"/>
            <a:r>
              <a:rPr lang="en-US" altLang="zh-CN" dirty="0"/>
              <a:t>DFS </a:t>
            </a:r>
            <a:r>
              <a:rPr lang="zh-CN" altLang="en-US" dirty="0"/>
              <a:t>深度优先搜索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021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定义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递归定义 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1 </a:t>
                </a:r>
                <a:r>
                  <a:rPr lang="zh-CN" altLang="en-US" dirty="0"/>
                  <a:t>空结构是一颗空树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2 </a:t>
                </a:r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𝑡𝑘</m:t>
                    </m:r>
                  </m:oMath>
                </a14:m>
                <a:r>
                  <a:rPr lang="zh-CN" altLang="en-US" dirty="0"/>
                  <a:t>是不相交的树，那么，以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𝑡𝑘</m:t>
                    </m:r>
                  </m:oMath>
                </a14:m>
                <a:r>
                  <a:rPr lang="zh-CN" altLang="en-US" dirty="0"/>
                  <a:t>的根作为子节点的数据结构也是一棵树。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只有通过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定义的产生的数据结构才是树。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 r="-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0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无根树的等价定义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有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个结点，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 条边的连通无向图</a:t>
                </a:r>
              </a:p>
              <a:p>
                <a:pPr lvl="1"/>
                <a:r>
                  <a:rPr lang="zh-CN" altLang="en-US" dirty="0"/>
                  <a:t>无向无环的连通图</a:t>
                </a:r>
              </a:p>
              <a:p>
                <a:pPr lvl="1"/>
                <a:r>
                  <a:rPr lang="zh-CN" altLang="en-US" dirty="0"/>
                  <a:t>任意两个结点之间有且仅有一条简单路径的无向图</a:t>
                </a:r>
              </a:p>
              <a:p>
                <a:pPr lvl="1"/>
                <a:r>
                  <a:rPr lang="zh-CN" altLang="en-US" dirty="0"/>
                  <a:t>任何边均为桥的连通图</a:t>
                </a:r>
              </a:p>
              <a:p>
                <a:pPr lvl="1"/>
                <a:r>
                  <a:rPr lang="zh-CN" altLang="en-US" dirty="0"/>
                  <a:t>没有圈，且在任意不同两点间添加一条边之后所得图含唯一的一个圈的图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97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关于树的定义</a:t>
                </a:r>
                <a:endParaRPr lang="en-US" altLang="zh-CN" dirty="0"/>
              </a:p>
              <a:p>
                <a:pPr lvl="1"/>
                <a:r>
                  <a:rPr lang="zh-CN" altLang="en-US" b="1" dirty="0"/>
                  <a:t>森林 </a:t>
                </a:r>
                <a:r>
                  <a:rPr lang="zh-CN" altLang="en-US" dirty="0"/>
                  <a:t>每个连通分量（连通块）都是树的图。按照定义，一棵树也是森林。</a:t>
                </a:r>
              </a:p>
              <a:p>
                <a:pPr lvl="1"/>
                <a:r>
                  <a:rPr lang="zh-CN" altLang="en-US" b="1" dirty="0"/>
                  <a:t>生成树 </a:t>
                </a:r>
                <a:r>
                  <a:rPr lang="zh-CN" altLang="en-US" dirty="0"/>
                  <a:t>一个连通无向图的生成子图，同时要求是树。也即在图的边集中选择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/>
                  <a:t> 条，将所有顶点连通。</a:t>
                </a:r>
              </a:p>
              <a:p>
                <a:pPr lvl="1"/>
                <a:r>
                  <a:rPr lang="zh-CN" altLang="en-US" b="1" dirty="0"/>
                  <a:t>结点的深度 </a:t>
                </a:r>
                <a:r>
                  <a:rPr lang="zh-CN" altLang="en-US" dirty="0"/>
                  <a:t>到根结点的路径上的边数。</a:t>
                </a:r>
              </a:p>
              <a:p>
                <a:pPr lvl="1"/>
                <a:r>
                  <a:rPr lang="zh-CN" altLang="en-US" b="1" dirty="0"/>
                  <a:t>树的高度</a:t>
                </a:r>
                <a:r>
                  <a:rPr lang="en-US" altLang="zh-CN" b="1" dirty="0"/>
                  <a:t> </a:t>
                </a:r>
                <a:r>
                  <a:rPr lang="zh-CN" altLang="en-US" dirty="0"/>
                  <a:t>所有结点的深度的最大值。</a:t>
                </a:r>
              </a:p>
              <a:p>
                <a:pPr lvl="1"/>
                <a:r>
                  <a:rPr lang="zh-CN" altLang="en-US" b="1" dirty="0"/>
                  <a:t>无根树的叶结点</a:t>
                </a:r>
                <a:r>
                  <a:rPr lang="en-US" altLang="zh-CN" b="1" dirty="0"/>
                  <a:t> </a:t>
                </a:r>
                <a:r>
                  <a:rPr lang="zh-CN" altLang="en-US" dirty="0"/>
                  <a:t>度数不超过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的结点。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 b="-3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5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有根树的一些定义</a:t>
                </a:r>
                <a:endParaRPr lang="en-US" altLang="zh-CN" dirty="0"/>
              </a:p>
              <a:p>
                <a:pPr lvl="1"/>
                <a:r>
                  <a:rPr lang="zh-CN" altLang="en-US" b="1" dirty="0"/>
                  <a:t>父亲 </a:t>
                </a:r>
                <a:r>
                  <a:rPr lang="zh-CN" altLang="en-US" dirty="0"/>
                  <a:t>对于除根以外的每个结点，定义为从该结点到根路径上的第二个结点。 根结点没有父结点。</a:t>
                </a:r>
              </a:p>
              <a:p>
                <a:pPr lvl="1"/>
                <a:r>
                  <a:rPr lang="zh-CN" altLang="en-US" b="1" dirty="0"/>
                  <a:t>祖先</a:t>
                </a:r>
                <a:r>
                  <a:rPr lang="en-US" altLang="zh-CN" b="1" dirty="0"/>
                  <a:t> </a:t>
                </a:r>
                <a:r>
                  <a:rPr lang="zh-CN" altLang="en-US" dirty="0"/>
                  <a:t>一个结点到根结点的路径上，除了它本身外的结点。 根结点的祖先集合为空。</a:t>
                </a:r>
              </a:p>
              <a:p>
                <a:pPr lvl="1"/>
                <a:r>
                  <a:rPr lang="zh-CN" altLang="en-US" b="1" dirty="0"/>
                  <a:t>子结点 </a:t>
                </a:r>
                <a:r>
                  <a:rPr lang="zh-CN" altLang="en-US" dirty="0"/>
                  <a:t>如果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是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的父亲，那么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是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的子结点。</a:t>
                </a:r>
                <a:br>
                  <a:rPr lang="zh-CN" altLang="en-US" dirty="0"/>
                </a:br>
                <a:r>
                  <a:rPr lang="zh-CN" altLang="en-US" dirty="0"/>
                  <a:t>子结点的顺序一般不加以区分，二叉树是一个例外。</a:t>
                </a:r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34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有根树的一些定义</a:t>
                </a:r>
                <a:endParaRPr lang="en-US" altLang="zh-CN" dirty="0"/>
              </a:p>
              <a:p>
                <a:pPr lvl="1"/>
                <a:r>
                  <a:rPr lang="zh-CN" altLang="en-US" b="1" dirty="0"/>
                  <a:t>兄弟</a:t>
                </a:r>
                <a:r>
                  <a:rPr lang="en-US" altLang="zh-CN" b="1" dirty="0"/>
                  <a:t> </a:t>
                </a:r>
                <a:r>
                  <a:rPr lang="zh-CN" altLang="en-US" dirty="0"/>
                  <a:t>同一个父亲的多个子结点互为兄弟。</a:t>
                </a:r>
              </a:p>
              <a:p>
                <a:pPr lvl="1"/>
                <a:r>
                  <a:rPr lang="zh-CN" altLang="en-US" b="1" dirty="0"/>
                  <a:t>后代</a:t>
                </a:r>
                <a:r>
                  <a:rPr lang="en-US" altLang="zh-CN" b="1" dirty="0"/>
                  <a:t> </a:t>
                </a:r>
                <a:r>
                  <a:rPr lang="zh-CN" altLang="en-US" dirty="0"/>
                  <a:t>子结点和子结点的后代。或者理解成：如果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是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的祖先，那么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是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的后代。</a:t>
                </a:r>
              </a:p>
              <a:p>
                <a:pPr lvl="1"/>
                <a:r>
                  <a:rPr lang="zh-CN" altLang="en-US" b="1" dirty="0"/>
                  <a:t>子树</a:t>
                </a:r>
                <a:r>
                  <a:rPr lang="en-US" altLang="zh-CN" b="1" dirty="0"/>
                  <a:t> </a:t>
                </a:r>
                <a:r>
                  <a:rPr lang="zh-CN" altLang="en-US" dirty="0"/>
                  <a:t>删掉与父亲相连的边后，该结点所在的子图。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22A1FD-1541-46D0-92BA-1B8566239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9" t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86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22A1FD-1541-46D0-92BA-1B8566239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更多的树</a:t>
            </a:r>
            <a:endParaRPr lang="en-US" altLang="zh-CN" dirty="0"/>
          </a:p>
          <a:p>
            <a:pPr lvl="1"/>
            <a:r>
              <a:rPr lang="zh-CN" altLang="en-US" dirty="0"/>
              <a:t>多叉树</a:t>
            </a:r>
            <a:endParaRPr lang="en-US" altLang="zh-CN" dirty="0"/>
          </a:p>
          <a:p>
            <a:pPr lvl="1"/>
            <a:r>
              <a:rPr lang="zh-CN" altLang="en-US" dirty="0"/>
              <a:t>二叉树</a:t>
            </a:r>
            <a:endParaRPr lang="en-US" altLang="zh-CN" dirty="0"/>
          </a:p>
          <a:p>
            <a:pPr lvl="1"/>
            <a:r>
              <a:rPr lang="zh-CN" altLang="en-US" dirty="0"/>
              <a:t>完整二叉树 个结点的子结点数量均为 </a:t>
            </a:r>
            <a:r>
              <a:rPr lang="en-US" altLang="zh-CN" dirty="0"/>
              <a:t>0 </a:t>
            </a:r>
            <a:r>
              <a:rPr lang="zh-CN" altLang="en-US" dirty="0"/>
              <a:t>或者 </a:t>
            </a:r>
            <a:r>
              <a:rPr lang="en-US" altLang="zh-CN" dirty="0"/>
              <a:t>2 </a:t>
            </a:r>
            <a:r>
              <a:rPr lang="zh-CN" altLang="en-US" dirty="0"/>
              <a:t>的二叉树。换言之，每个结点或者是树叶，或者左右子树均非空。</a:t>
            </a:r>
            <a:endParaRPr lang="en-US" altLang="zh-CN" dirty="0"/>
          </a:p>
          <a:p>
            <a:pPr lvl="1"/>
            <a:r>
              <a:rPr lang="zh-CN" altLang="en-US" dirty="0"/>
              <a:t>完全（完美）二叉树 只有最下面两层结点的度数可以小于 </a:t>
            </a:r>
            <a:r>
              <a:rPr lang="en-US" altLang="zh-CN" dirty="0"/>
              <a:t>2</a:t>
            </a:r>
            <a:r>
              <a:rPr lang="zh-CN" altLang="en-US" dirty="0"/>
              <a:t>，且最下面一层的结点都集中在该层最左边的连续位置上。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6635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22A1FD-1541-46D0-92BA-1B8566239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储存</a:t>
            </a:r>
            <a:endParaRPr lang="en-US" altLang="zh-CN" dirty="0"/>
          </a:p>
          <a:p>
            <a:pPr lvl="1"/>
            <a:r>
              <a:rPr lang="zh-CN" altLang="en-US" dirty="0"/>
              <a:t>同图</a:t>
            </a:r>
            <a:endParaRPr lang="en-US" altLang="zh-CN" dirty="0"/>
          </a:p>
          <a:p>
            <a:pPr lvl="1"/>
            <a:r>
              <a:rPr lang="zh-CN" altLang="en-US"/>
              <a:t>父节点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213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24866-F633-4E22-A1B5-5DAB9D0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22A1FD-1541-46D0-92BA-1B8566239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遍历</a:t>
            </a:r>
            <a:endParaRPr lang="en-US" altLang="zh-CN" dirty="0"/>
          </a:p>
          <a:p>
            <a:r>
              <a:rPr lang="zh-CN" altLang="en-US" b="1" dirty="0"/>
              <a:t>先序遍历 </a:t>
            </a:r>
            <a:r>
              <a:rPr lang="zh-CN" altLang="en-US" dirty="0"/>
              <a:t>先访问根，再访问子节点。</a:t>
            </a:r>
          </a:p>
          <a:p>
            <a:r>
              <a:rPr lang="zh-CN" altLang="en-US" b="1" dirty="0"/>
              <a:t>中序遍历 </a:t>
            </a:r>
            <a:r>
              <a:rPr lang="zh-CN" altLang="en-US" dirty="0"/>
              <a:t>先访问左子树，再访问根，再访问右子树。</a:t>
            </a:r>
          </a:p>
          <a:p>
            <a:r>
              <a:rPr lang="zh-CN" altLang="en-US" b="1" dirty="0"/>
              <a:t>后序遍历 </a:t>
            </a:r>
            <a:r>
              <a:rPr lang="zh-CN" altLang="en-US" dirty="0"/>
              <a:t>先访问子节点，再访问根。</a:t>
            </a:r>
          </a:p>
          <a:p>
            <a:r>
              <a:rPr lang="zh-CN" altLang="en-US" dirty="0"/>
              <a:t>已知中序遍历和另外一个可以求第三个。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663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7C110-4230-4760-A2C2-8299DDBC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80" y="1384170"/>
            <a:ext cx="10852237" cy="899167"/>
          </a:xfrm>
          <a:noFill/>
        </p:spPr>
        <p:txBody>
          <a:bodyPr/>
          <a:lstStyle/>
          <a:p>
            <a:r>
              <a:rPr lang="zh-CN" altLang="en-US" dirty="0"/>
              <a:t>Ｑ＆Ａ</a:t>
            </a:r>
          </a:p>
        </p:txBody>
      </p:sp>
    </p:spTree>
    <p:extLst>
      <p:ext uri="{BB962C8B-B14F-4D97-AF65-F5344CB8AC3E}">
        <p14:creationId xmlns:p14="http://schemas.microsoft.com/office/powerpoint/2010/main" val="40940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7795A-211D-4089-9C87-1A4878A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这些东西的作用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0A6A7-7BD0-4990-98E3-64CF8EC18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通过初赛（误</a:t>
            </a:r>
            <a:endParaRPr lang="en-US" altLang="zh-CN" dirty="0"/>
          </a:p>
          <a:p>
            <a:r>
              <a:rPr lang="zh-CN" altLang="en-US" dirty="0"/>
              <a:t>是大部分算法的基础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85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7795A-211D-4089-9C87-1A4878A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0A6A7-7BD0-4990-98E3-64CF8EC18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最基础的数据结构</a:t>
            </a:r>
            <a:endParaRPr lang="en-US" altLang="zh-CN" dirty="0"/>
          </a:p>
          <a:p>
            <a:pPr lvl="1"/>
            <a:r>
              <a:rPr lang="zh-CN" altLang="en-US" dirty="0"/>
              <a:t>存储</a:t>
            </a:r>
            <a:endParaRPr lang="en-US" altLang="zh-CN" dirty="0"/>
          </a:p>
          <a:p>
            <a:pPr lvl="1"/>
            <a:r>
              <a:rPr lang="zh-CN" altLang="en-US" dirty="0"/>
              <a:t>内存</a:t>
            </a:r>
            <a:endParaRPr lang="en-US" altLang="zh-CN" dirty="0"/>
          </a:p>
          <a:p>
            <a:pPr lvl="1"/>
            <a:r>
              <a:rPr lang="zh-CN" altLang="en-US" dirty="0"/>
              <a:t>指针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348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FFC-9D5A-45D3-B57B-AB111D32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 dirty="0"/>
              <a:t>链表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D371-1FFE-4B1B-B224-CC5AF093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  <a:endParaRPr lang="en-US" altLang="zh-CN" dirty="0"/>
          </a:p>
          <a:p>
            <a:pPr lvl="1"/>
            <a:r>
              <a:rPr lang="zh-CN" altLang="en-US" dirty="0"/>
              <a:t>没有，因为没找到。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699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FFC-9D5A-45D3-B57B-AB111D32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 dirty="0"/>
              <a:t>链表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D371-1FFE-4B1B-B224-CC5AF093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那么它有什么用</a:t>
            </a:r>
            <a:endParaRPr lang="en-US" altLang="zh-CN" dirty="0"/>
          </a:p>
          <a:p>
            <a:pPr lvl="1"/>
            <a:r>
              <a:rPr lang="zh-CN" altLang="en-US" dirty="0"/>
              <a:t>链表和数组都可用于存储数据，其中链表通过指针来连接元素，而数组则是把所有元素按次序依次存储。</a:t>
            </a:r>
          </a:p>
          <a:p>
            <a:pPr lvl="1"/>
            <a:r>
              <a:rPr lang="zh-CN" altLang="en-US" dirty="0"/>
              <a:t>链表可以方便地删除、插入数据，操作次数是 </a:t>
            </a:r>
            <a:r>
              <a:rPr lang="en-US" altLang="zh-CN" dirty="0"/>
              <a:t>O(1)</a:t>
            </a:r>
            <a:r>
              <a:rPr lang="zh-CN" altLang="en-US" dirty="0"/>
              <a:t> 。但也因为这样寻找读取数据的效率不如数组高，在随机访问数据中的操作次数是 </a:t>
            </a:r>
            <a:r>
              <a:rPr lang="en-US" altLang="zh-CN" dirty="0"/>
              <a:t>O(n)</a:t>
            </a:r>
            <a:r>
              <a:rPr lang="zh-CN" altLang="en-US" dirty="0"/>
              <a:t> 。</a:t>
            </a:r>
          </a:p>
          <a:p>
            <a:pPr lvl="1"/>
            <a:r>
              <a:rPr lang="zh-CN" altLang="en-US" dirty="0"/>
              <a:t>数组可以方便的寻找读取数据，在随机访问中操作次数是 </a:t>
            </a:r>
            <a:r>
              <a:rPr lang="en-US" altLang="zh-CN" dirty="0"/>
              <a:t>O(1)</a:t>
            </a:r>
            <a:r>
              <a:rPr lang="zh-CN" altLang="en-US" dirty="0"/>
              <a:t> 。但删除、插入的操作次数却是却是 </a:t>
            </a:r>
            <a:r>
              <a:rPr lang="en-US" altLang="zh-CN" dirty="0"/>
              <a:t>O(n)</a:t>
            </a:r>
            <a:r>
              <a:rPr lang="zh-CN" altLang="en-US" dirty="0"/>
              <a:t> 次。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074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FFC-9D5A-45D3-B57B-AB111D32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 dirty="0"/>
              <a:t>链表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D371-1FFE-4B1B-B224-CC5AF093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种类</a:t>
            </a:r>
            <a:endParaRPr lang="en-US" altLang="zh-CN" dirty="0"/>
          </a:p>
          <a:p>
            <a:pPr lvl="1"/>
            <a:r>
              <a:rPr lang="zh-CN" altLang="en-US" dirty="0"/>
              <a:t>单向链表</a:t>
            </a:r>
            <a:endParaRPr lang="en-US" altLang="zh-CN" dirty="0"/>
          </a:p>
          <a:p>
            <a:pPr lvl="1"/>
            <a:r>
              <a:rPr lang="zh-CN" altLang="en-US" dirty="0"/>
              <a:t>双向链表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453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8AFFC-9D5A-45D3-B57B-AB111D32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 dirty="0"/>
              <a:t>链表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2D371-1FFE-4B1B-B224-CC5AF093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程序实现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638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7795A-211D-4089-9C87-1A4878A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0A6A7-7BD0-4990-98E3-64CF8EC18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定义</a:t>
            </a:r>
            <a:endParaRPr lang="en-US" altLang="zh-CN" dirty="0"/>
          </a:p>
          <a:p>
            <a:pPr lvl="1"/>
            <a:r>
              <a:rPr lang="zh-CN" altLang="en-US" dirty="0"/>
              <a:t>栈是一种数据结构，常被称为是后进先出（</a:t>
            </a:r>
            <a:r>
              <a:rPr lang="en-US" altLang="zh-CN" dirty="0"/>
              <a:t>last in first out</a:t>
            </a:r>
            <a:r>
              <a:rPr lang="zh-CN" altLang="en-US" dirty="0"/>
              <a:t>）表，简称 </a:t>
            </a:r>
            <a:r>
              <a:rPr lang="en-US" altLang="zh-CN" dirty="0"/>
              <a:t>LIFO </a:t>
            </a:r>
            <a:r>
              <a:rPr lang="zh-CN" altLang="en-US" dirty="0"/>
              <a:t>表。</a:t>
            </a:r>
            <a:endParaRPr lang="en-US" altLang="zh-CN" dirty="0"/>
          </a:p>
          <a:p>
            <a:pPr lvl="2"/>
            <a:r>
              <a:rPr lang="zh-CN" altLang="en-US" dirty="0"/>
              <a:t>注：定义并不重要，可以简单理解为栈是一种后进先出的容器。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5609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宽屏</PresentationFormat>
  <Paragraphs>132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方正FW筑紫古典L明朝 简</vt:lpstr>
      <vt:lpstr>方正粗金陵简体</vt:lpstr>
      <vt:lpstr>微软雅黑</vt:lpstr>
      <vt:lpstr>Arial</vt:lpstr>
      <vt:lpstr>Cambria Math</vt:lpstr>
      <vt:lpstr>Office 主题​​</vt:lpstr>
      <vt:lpstr>数据结构与图论初步</vt:lpstr>
      <vt:lpstr>课前声明</vt:lpstr>
      <vt:lpstr>这些东西的作用</vt:lpstr>
      <vt:lpstr>数组</vt:lpstr>
      <vt:lpstr>链表</vt:lpstr>
      <vt:lpstr>链表</vt:lpstr>
      <vt:lpstr>链表</vt:lpstr>
      <vt:lpstr>链表</vt:lpstr>
      <vt:lpstr>栈</vt:lpstr>
      <vt:lpstr>栈</vt:lpstr>
      <vt:lpstr>栈</vt:lpstr>
      <vt:lpstr>队列</vt:lpstr>
      <vt:lpstr>队列</vt:lpstr>
      <vt:lpstr>队列</vt:lpstr>
      <vt:lpstr>图</vt:lpstr>
      <vt:lpstr>图</vt:lpstr>
      <vt:lpstr>图</vt:lpstr>
      <vt:lpstr>图</vt:lpstr>
      <vt:lpstr>图</vt:lpstr>
      <vt:lpstr>图</vt:lpstr>
      <vt:lpstr>树</vt:lpstr>
      <vt:lpstr>树</vt:lpstr>
      <vt:lpstr>树</vt:lpstr>
      <vt:lpstr>树</vt:lpstr>
      <vt:lpstr>树</vt:lpstr>
      <vt:lpstr>树</vt:lpstr>
      <vt:lpstr>树</vt:lpstr>
      <vt:lpstr>树</vt:lpstr>
      <vt:lpstr>Ｑ＆Ａ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语法基础</dc:title>
  <dc:creator>T</dc:creator>
  <cp:lastModifiedBy>Windows 用户</cp:lastModifiedBy>
  <cp:revision>147</cp:revision>
  <dcterms:created xsi:type="dcterms:W3CDTF">2019-06-19T02:08:00Z</dcterms:created>
  <dcterms:modified xsi:type="dcterms:W3CDTF">2020-09-22T10:05:36Z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