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43218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336722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384844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2601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265609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227646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53804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105963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259924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199772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53EE5D4-D93F-4D93-A221-59D3CFF58CE8}" type="datetimeFigureOut">
              <a:rPr lang="zh-CN" altLang="en-US" smtClean="0"/>
              <a:t>2021/03/20,Saturday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53036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EE5D4-D93F-4D93-A221-59D3CFF58CE8}" type="datetimeFigureOut">
              <a:rPr lang="zh-CN" altLang="en-US" smtClean="0"/>
              <a:t>2021/03/20,Saturday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DED0C-5500-4799-98DC-82ECFCDF51FE}" type="slidenum">
              <a:rPr lang="zh-CN" altLang="en-US" smtClean="0"/>
              <a:t>‹#›</a:t>
            </a:fld>
            <a:endParaRPr lang="zh-CN" altLang="en-US"/>
          </a:p>
        </p:txBody>
      </p:sp>
    </p:spTree>
    <p:extLst>
      <p:ext uri="{BB962C8B-B14F-4D97-AF65-F5344CB8AC3E}">
        <p14:creationId xmlns:p14="http://schemas.microsoft.com/office/powerpoint/2010/main" val="1148115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23.tv/BV1Vv411a7XP"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371601" y="1244980"/>
            <a:ext cx="9459685" cy="5324613"/>
          </a:xfrm>
          <a:prstGeom prst="rect">
            <a:avLst/>
          </a:prstGeom>
        </p:spPr>
        <p:style>
          <a:lnRef idx="0">
            <a:schemeClr val="dk1"/>
          </a:lnRef>
          <a:fillRef idx="3">
            <a:schemeClr val="dk1"/>
          </a:fillRef>
          <a:effectRef idx="3">
            <a:schemeClr val="dk1"/>
          </a:effectRef>
          <a:fontRef idx="minor">
            <a:schemeClr val="lt1"/>
          </a:fontRef>
        </p:style>
      </p:pic>
      <p:sp>
        <p:nvSpPr>
          <p:cNvPr id="3" name="副标题 2"/>
          <p:cNvSpPr>
            <a:spLocks noGrp="1"/>
          </p:cNvSpPr>
          <p:nvPr>
            <p:ph type="subTitle" idx="1"/>
          </p:nvPr>
        </p:nvSpPr>
        <p:spPr>
          <a:xfrm>
            <a:off x="1410021" y="531938"/>
            <a:ext cx="9144000" cy="1655762"/>
          </a:xfrm>
        </p:spPr>
        <p:txBody>
          <a:bodyPr>
            <a:normAutofit/>
          </a:bodyPr>
          <a:lstStyle/>
          <a:p>
            <a:r>
              <a:rPr lang="en-US" altLang="zh-CN" smtClean="0"/>
              <a:t>2021</a:t>
            </a:r>
            <a:r>
              <a:rPr lang="zh-CN" altLang="en-US" smtClean="0"/>
              <a:t>年</a:t>
            </a:r>
            <a:r>
              <a:rPr lang="en-US" altLang="zh-CN" smtClean="0"/>
              <a:t>3</a:t>
            </a:r>
            <a:r>
              <a:rPr lang="zh-CN" altLang="en-US" smtClean="0"/>
              <a:t>月</a:t>
            </a:r>
            <a:r>
              <a:rPr lang="en-US" altLang="zh-CN" smtClean="0"/>
              <a:t>18-19</a:t>
            </a:r>
            <a:r>
              <a:rPr lang="zh-CN" altLang="en-US" smtClean="0"/>
              <a:t>日，</a:t>
            </a:r>
            <a:r>
              <a:rPr lang="zh-CN" altLang="en-US" smtClean="0">
                <a:solidFill>
                  <a:srgbClr val="FF0000"/>
                </a:solidFill>
              </a:rPr>
              <a:t>中美高层战略对话</a:t>
            </a:r>
            <a:r>
              <a:rPr lang="zh-CN" altLang="en-US" smtClean="0"/>
              <a:t>在美国安克雷奇举行</a:t>
            </a:r>
            <a:endParaRPr lang="zh-CN" altLang="en-US"/>
          </a:p>
        </p:txBody>
      </p:sp>
    </p:spTree>
    <p:extLst>
      <p:ext uri="{BB962C8B-B14F-4D97-AF65-F5344CB8AC3E}">
        <p14:creationId xmlns:p14="http://schemas.microsoft.com/office/powerpoint/2010/main" val="315946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5627" y="-96819"/>
            <a:ext cx="10515600" cy="1325563"/>
          </a:xfrm>
          <a:effectLst>
            <a:glow rad="228600">
              <a:schemeClr val="accent1">
                <a:satMod val="175000"/>
                <a:alpha val="40000"/>
              </a:schemeClr>
            </a:glow>
          </a:effectLst>
        </p:spPr>
        <p:txBody>
          <a:bodyPr>
            <a:normAutofit/>
          </a:bodyPr>
          <a:lstStyle/>
          <a:p>
            <a:r>
              <a:rPr lang="zh-CN" altLang="en-US" sz="3200" smtClean="0"/>
              <a:t>视频回顾</a:t>
            </a:r>
            <a:endParaRPr lang="zh-CN" altLang="en-US" sz="3200"/>
          </a:p>
        </p:txBody>
      </p:sp>
      <p:pic>
        <p:nvPicPr>
          <p:cNvPr id="3" name="图片 2">
            <a:hlinkClick r:id="rId2"/>
          </p:cNvPr>
          <p:cNvPicPr>
            <a:picLocks noChangeAspect="1"/>
          </p:cNvPicPr>
          <p:nvPr/>
        </p:nvPicPr>
        <p:blipFill>
          <a:blip r:embed="rId3"/>
          <a:stretch>
            <a:fillRect/>
          </a:stretch>
        </p:blipFill>
        <p:spPr>
          <a:xfrm>
            <a:off x="1196944" y="996426"/>
            <a:ext cx="9860037" cy="5546271"/>
          </a:xfrm>
          <a:prstGeom prst="rect">
            <a:avLst/>
          </a:prstGeom>
        </p:spPr>
      </p:pic>
    </p:spTree>
    <p:extLst>
      <p:ext uri="{BB962C8B-B14F-4D97-AF65-F5344CB8AC3E}">
        <p14:creationId xmlns:p14="http://schemas.microsoft.com/office/powerpoint/2010/main" val="2896105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35623" y="494853"/>
            <a:ext cx="6494085" cy="923330"/>
          </a:xfrm>
          <a:prstGeom prst="rect">
            <a:avLst/>
          </a:prstGeom>
          <a:noFill/>
        </p:spPr>
        <p:txBody>
          <a:bodyPr wrap="none" rtlCol="0">
            <a:spAutoFit/>
          </a:bodyPr>
          <a:lstStyle/>
          <a:p>
            <a:r>
              <a:rPr lang="zh-CN" altLang="en-US" sz="3200" smtClean="0"/>
              <a:t>视频中无不体现着中方的</a:t>
            </a:r>
            <a:r>
              <a:rPr lang="zh-CN" altLang="en-US" sz="5400" smtClean="0">
                <a:solidFill>
                  <a:srgbClr val="FF0000"/>
                </a:solidFill>
              </a:rPr>
              <a:t>硬气</a:t>
            </a:r>
            <a:r>
              <a:rPr lang="zh-CN" altLang="en-US" sz="3200" smtClean="0"/>
              <a:t>！</a:t>
            </a:r>
            <a:endParaRPr lang="zh-CN" altLang="en-US" sz="3200"/>
          </a:p>
        </p:txBody>
      </p:sp>
      <p:sp>
        <p:nvSpPr>
          <p:cNvPr id="5" name="文本框 4"/>
          <p:cNvSpPr txBox="1"/>
          <p:nvPr/>
        </p:nvSpPr>
        <p:spPr>
          <a:xfrm>
            <a:off x="2011680" y="5368066"/>
            <a:ext cx="8392041" cy="1077218"/>
          </a:xfrm>
          <a:prstGeom prst="rect">
            <a:avLst/>
          </a:prstGeom>
          <a:noFill/>
        </p:spPr>
        <p:txBody>
          <a:bodyPr wrap="none" rtlCol="0">
            <a:spAutoFit/>
          </a:bodyPr>
          <a:lstStyle/>
          <a:p>
            <a:r>
              <a:rPr lang="zh-CN" altLang="en-US" sz="3200" smtClean="0"/>
              <a:t>既然双方谈的这么激烈，</a:t>
            </a:r>
            <a:endParaRPr lang="en-US" altLang="zh-CN" sz="3200" smtClean="0"/>
          </a:p>
          <a:p>
            <a:r>
              <a:rPr lang="zh-CN" altLang="en-US" sz="3200" smtClean="0"/>
              <a:t>那么，本次中美高层对话究竟谈了些什么呢？</a:t>
            </a:r>
            <a:endParaRPr lang="zh-CN" altLang="en-US" sz="320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016" y="2139426"/>
            <a:ext cx="2514600" cy="25146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872" y="2111637"/>
            <a:ext cx="3277571" cy="2750819"/>
          </a:xfrm>
          <a:prstGeom prst="rect">
            <a:avLst/>
          </a:prstGeom>
        </p:spPr>
      </p:pic>
    </p:spTree>
    <p:extLst>
      <p:ext uri="{BB962C8B-B14F-4D97-AF65-F5344CB8AC3E}">
        <p14:creationId xmlns:p14="http://schemas.microsoft.com/office/powerpoint/2010/main" val="3014411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930" y="252899"/>
            <a:ext cx="1522373" cy="951864"/>
          </a:xfrm>
          <a:prstGeom prst="rect">
            <a:avLst/>
          </a:prstGeom>
        </p:spPr>
      </p:pic>
      <p:sp>
        <p:nvSpPr>
          <p:cNvPr id="3" name="文本框 2"/>
          <p:cNvSpPr txBox="1"/>
          <p:nvPr/>
        </p:nvSpPr>
        <p:spPr>
          <a:xfrm>
            <a:off x="1882588" y="355003"/>
            <a:ext cx="1877437" cy="769441"/>
          </a:xfrm>
          <a:prstGeom prst="rect">
            <a:avLst/>
          </a:prstGeom>
          <a:noFill/>
        </p:spPr>
        <p:txBody>
          <a:bodyPr wrap="none" rtlCol="0">
            <a:spAutoFit/>
          </a:bodyPr>
          <a:lstStyle/>
          <a:p>
            <a:r>
              <a:rPr lang="zh-CN" altLang="en-US" sz="4400" smtClean="0">
                <a:solidFill>
                  <a:srgbClr val="FF0000"/>
                </a:solidFill>
              </a:rPr>
              <a:t>中国：</a:t>
            </a:r>
            <a:endParaRPr lang="zh-CN" altLang="en-US" sz="4400">
              <a:solidFill>
                <a:srgbClr val="FF0000"/>
              </a:solidFill>
            </a:endParaRPr>
          </a:p>
        </p:txBody>
      </p:sp>
      <p:sp>
        <p:nvSpPr>
          <p:cNvPr id="4" name="文本框 3"/>
          <p:cNvSpPr txBox="1"/>
          <p:nvPr/>
        </p:nvSpPr>
        <p:spPr>
          <a:xfrm>
            <a:off x="215154" y="1333948"/>
            <a:ext cx="12187952" cy="5078313"/>
          </a:xfrm>
          <a:prstGeom prst="rect">
            <a:avLst/>
          </a:prstGeom>
          <a:noFill/>
        </p:spPr>
        <p:txBody>
          <a:bodyPr wrap="none" rtlCol="0">
            <a:spAutoFit/>
          </a:bodyPr>
          <a:lstStyle/>
          <a:p>
            <a:r>
              <a:rPr lang="zh-CN" altLang="en-US" smtClean="0">
                <a:solidFill>
                  <a:srgbClr val="FF0000"/>
                </a:solidFill>
              </a:rPr>
              <a:t>坚定捍卫国家主权和民族尊严，坚决反对别国对中国内部事务指手画脚。</a:t>
            </a:r>
            <a:endParaRPr lang="en-US" altLang="zh-CN" smtClean="0">
              <a:solidFill>
                <a:srgbClr val="FF0000"/>
              </a:solidFill>
            </a:endParaRPr>
          </a:p>
          <a:p>
            <a:endParaRPr lang="en-US" altLang="zh-CN" smtClean="0"/>
          </a:p>
          <a:p>
            <a:r>
              <a:rPr lang="zh-CN" altLang="en-US" smtClean="0">
                <a:solidFill>
                  <a:srgbClr val="FF0000"/>
                </a:solidFill>
              </a:rPr>
              <a:t>任何人不能剥夺中国人民追求美好生活的权利</a:t>
            </a:r>
            <a:r>
              <a:rPr lang="zh-CN" altLang="en-US" smtClean="0"/>
              <a:t>。中国始终重视保护和促进人权，把改善民生、促进人的全面发展作为</a:t>
            </a:r>
            <a:endParaRPr lang="en-US" altLang="zh-CN" smtClean="0"/>
          </a:p>
          <a:p>
            <a:r>
              <a:rPr lang="zh-CN" altLang="en-US" smtClean="0"/>
              <a:t>重点。中国不会将自己的民主制度和价值观强加给其他国家，同时坚定维护自身政治制度和价值观念，反对动辄拿人</a:t>
            </a:r>
            <a:endParaRPr lang="en-US" altLang="zh-CN" smtClean="0"/>
          </a:p>
          <a:p>
            <a:r>
              <a:rPr lang="zh-CN" altLang="en-US" smtClean="0"/>
              <a:t>权问题作幌子对中方指责抹黑，干涉中方内政。</a:t>
            </a:r>
            <a:endParaRPr lang="en-US" altLang="zh-CN" smtClean="0"/>
          </a:p>
          <a:p>
            <a:endParaRPr lang="en-US" altLang="zh-CN"/>
          </a:p>
          <a:p>
            <a:r>
              <a:rPr lang="zh-CN" altLang="en-US" smtClean="0"/>
              <a:t>一贯主张，国家无论大小、贫富、强弱，都是国际社会平等一员，不能谁的胳膊粗、拳头大谁说了算，更</a:t>
            </a:r>
            <a:r>
              <a:rPr lang="zh-CN" altLang="en-US" smtClean="0">
                <a:solidFill>
                  <a:srgbClr val="FF0000"/>
                </a:solidFill>
              </a:rPr>
              <a:t>不能以</a:t>
            </a:r>
            <a:endParaRPr lang="en-US" altLang="zh-CN" smtClean="0">
              <a:solidFill>
                <a:srgbClr val="FF0000"/>
              </a:solidFill>
            </a:endParaRPr>
          </a:p>
          <a:p>
            <a:r>
              <a:rPr lang="zh-CN" altLang="en-US" smtClean="0">
                <a:solidFill>
                  <a:srgbClr val="FF0000"/>
                </a:solidFill>
              </a:rPr>
              <a:t>大欺小、恃强凌弱</a:t>
            </a:r>
            <a:r>
              <a:rPr lang="zh-CN" altLang="en-US" smtClean="0"/>
              <a:t>。</a:t>
            </a:r>
            <a:endParaRPr lang="en-US" altLang="zh-CN" smtClean="0"/>
          </a:p>
          <a:p>
            <a:endParaRPr lang="en-US" altLang="zh-CN"/>
          </a:p>
          <a:p>
            <a:r>
              <a:rPr lang="zh-CN" altLang="en-US" smtClean="0"/>
              <a:t>真正的</a:t>
            </a:r>
            <a:r>
              <a:rPr lang="zh-CN" altLang="en-US" smtClean="0">
                <a:solidFill>
                  <a:srgbClr val="FF0000"/>
                </a:solidFill>
              </a:rPr>
              <a:t>多边主义</a:t>
            </a:r>
            <a:r>
              <a:rPr lang="zh-CN" altLang="en-US" smtClean="0"/>
              <a:t>应当坚持</a:t>
            </a:r>
            <a:r>
              <a:rPr lang="en-US" altLang="zh-CN" smtClean="0"/>
              <a:t>《</a:t>
            </a:r>
            <a:r>
              <a:rPr lang="zh-CN" altLang="en-US" smtClean="0"/>
              <a:t>联合国宪章</a:t>
            </a:r>
            <a:r>
              <a:rPr lang="en-US" altLang="zh-CN" smtClean="0"/>
              <a:t>》</a:t>
            </a:r>
            <a:r>
              <a:rPr lang="zh-CN" altLang="en-US" smtClean="0"/>
              <a:t>宗旨和原则，尊重国际关系基本准则，尊重世界各国主权，尊重文明多样性，</a:t>
            </a:r>
            <a:endParaRPr lang="en-US" altLang="zh-CN" smtClean="0"/>
          </a:p>
          <a:p>
            <a:r>
              <a:rPr lang="zh-CN" altLang="en-US" smtClean="0"/>
              <a:t>致力于国际关系民主化，而不应该拉“小圈子”，更</a:t>
            </a:r>
            <a:r>
              <a:rPr lang="zh-CN" altLang="en-US" smtClean="0">
                <a:solidFill>
                  <a:srgbClr val="FF0000"/>
                </a:solidFill>
              </a:rPr>
              <a:t>不应该开历史倒车</a:t>
            </a:r>
            <a:r>
              <a:rPr lang="zh-CN" altLang="en-US" smtClean="0"/>
              <a:t>，以意识形态划线，重挑集团对抗。</a:t>
            </a:r>
            <a:endParaRPr lang="en-US" altLang="zh-CN" smtClean="0"/>
          </a:p>
          <a:p>
            <a:endParaRPr lang="en-US" altLang="zh-CN"/>
          </a:p>
          <a:p>
            <a:r>
              <a:rPr lang="zh-CN" altLang="en-US" smtClean="0"/>
              <a:t>中美关系的本质是互利共赢而不是零和博弈。中方敦促美方消除</a:t>
            </a:r>
            <a:r>
              <a:rPr lang="zh-CN" altLang="en-US" smtClean="0">
                <a:solidFill>
                  <a:srgbClr val="FF0000"/>
                </a:solidFill>
              </a:rPr>
              <a:t>上届政府</a:t>
            </a:r>
            <a:r>
              <a:rPr lang="zh-CN" altLang="en-US" smtClean="0"/>
              <a:t>对华错误政策影响，同时避免制造新的问题。</a:t>
            </a:r>
            <a:endParaRPr lang="en-US" altLang="zh-CN" smtClean="0"/>
          </a:p>
          <a:p>
            <a:endParaRPr lang="en-US" altLang="zh-CN"/>
          </a:p>
          <a:p>
            <a:r>
              <a:rPr lang="zh-CN" altLang="en-US" smtClean="0">
                <a:solidFill>
                  <a:srgbClr val="FF0000"/>
                </a:solidFill>
              </a:rPr>
              <a:t>台湾问题</a:t>
            </a:r>
            <a:r>
              <a:rPr lang="zh-CN" altLang="en-US" smtClean="0"/>
              <a:t>事关中国主权和领土完整，涉及中国核心利益，没有任何妥协退让余地；希望美方尊重客观事实，停止攻击</a:t>
            </a:r>
            <a:endParaRPr lang="en-US" altLang="zh-CN" smtClean="0"/>
          </a:p>
          <a:p>
            <a:r>
              <a:rPr lang="zh-CN" altLang="en-US" smtClean="0"/>
              <a:t>抹黑中国治疆政策，放弃在</a:t>
            </a:r>
            <a:r>
              <a:rPr lang="zh-CN" altLang="en-US" smtClean="0">
                <a:solidFill>
                  <a:srgbClr val="FF0000"/>
                </a:solidFill>
              </a:rPr>
              <a:t>反恐问题</a:t>
            </a:r>
            <a:r>
              <a:rPr lang="zh-CN" altLang="en-US" smtClean="0"/>
              <a:t>上搞双重标准；不要再试图搞乱</a:t>
            </a:r>
            <a:r>
              <a:rPr lang="zh-CN" altLang="en-US" smtClean="0">
                <a:solidFill>
                  <a:srgbClr val="FF0000"/>
                </a:solidFill>
              </a:rPr>
              <a:t>香港</a:t>
            </a:r>
            <a:r>
              <a:rPr lang="zh-CN" altLang="en-US" smtClean="0"/>
              <a:t>，不要阻挡中国推进“一国两制”的进程；第</a:t>
            </a:r>
            <a:endParaRPr lang="en-US" altLang="zh-CN" smtClean="0"/>
          </a:p>
          <a:p>
            <a:r>
              <a:rPr lang="zh-CN" altLang="en-US" smtClean="0"/>
              <a:t>十四世达赖是打着宗教幌子、长期从事反华分裂活动的政治流亡者。希望美方恪守承认西藏是中国一部分、不支持“藏</a:t>
            </a:r>
            <a:endParaRPr lang="en-US" altLang="zh-CN" smtClean="0"/>
          </a:p>
          <a:p>
            <a:r>
              <a:rPr lang="zh-CN" altLang="en-US" smtClean="0"/>
              <a:t>独”的承诺，慎重妥善处理</a:t>
            </a:r>
            <a:r>
              <a:rPr lang="zh-CN" altLang="en-US" smtClean="0">
                <a:solidFill>
                  <a:srgbClr val="FF0000"/>
                </a:solidFill>
              </a:rPr>
              <a:t>涉藏问题</a:t>
            </a:r>
            <a:endParaRPr lang="zh-CN" altLang="en-US">
              <a:solidFill>
                <a:srgbClr val="FF0000"/>
              </a:solidFill>
            </a:endParaRPr>
          </a:p>
        </p:txBody>
      </p:sp>
    </p:spTree>
    <p:extLst>
      <p:ext uri="{BB962C8B-B14F-4D97-AF65-F5344CB8AC3E}">
        <p14:creationId xmlns:p14="http://schemas.microsoft.com/office/powerpoint/2010/main" val="2345511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25621" y="344246"/>
            <a:ext cx="1877437" cy="769441"/>
          </a:xfrm>
          <a:prstGeom prst="rect">
            <a:avLst/>
          </a:prstGeom>
          <a:noFill/>
        </p:spPr>
        <p:txBody>
          <a:bodyPr wrap="none" rtlCol="0">
            <a:spAutoFit/>
          </a:bodyPr>
          <a:lstStyle/>
          <a:p>
            <a:r>
              <a:rPr lang="zh-CN" altLang="en-US" sz="4400" smtClean="0">
                <a:solidFill>
                  <a:srgbClr val="0070C0"/>
                </a:solidFill>
              </a:rPr>
              <a:t>美国：</a:t>
            </a:r>
            <a:endParaRPr lang="zh-CN" altLang="en-US" sz="4400">
              <a:solidFill>
                <a:srgbClr val="0070C0"/>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09" y="96819"/>
            <a:ext cx="1695602" cy="1290918"/>
          </a:xfrm>
          <a:prstGeom prst="rect">
            <a:avLst/>
          </a:prstGeom>
        </p:spPr>
      </p:pic>
      <p:sp>
        <p:nvSpPr>
          <p:cNvPr id="5" name="文本框 4"/>
          <p:cNvSpPr txBox="1"/>
          <p:nvPr/>
        </p:nvSpPr>
        <p:spPr>
          <a:xfrm>
            <a:off x="161364" y="1366221"/>
            <a:ext cx="9648795" cy="3693319"/>
          </a:xfrm>
          <a:prstGeom prst="rect">
            <a:avLst/>
          </a:prstGeom>
          <a:noFill/>
        </p:spPr>
        <p:txBody>
          <a:bodyPr wrap="none" rtlCol="0">
            <a:spAutoFit/>
          </a:bodyPr>
          <a:lstStyle/>
          <a:p>
            <a:r>
              <a:rPr lang="zh-CN" altLang="en-US" smtClean="0"/>
              <a:t>保持对话沟通，开展互利合作，防止误解误判，避免冲突对抗，推动中美关系健康稳定发展。</a:t>
            </a:r>
            <a:endParaRPr lang="en-US" altLang="zh-CN" smtClean="0"/>
          </a:p>
          <a:p>
            <a:endParaRPr lang="en-US" altLang="zh-CN"/>
          </a:p>
          <a:p>
            <a:r>
              <a:rPr lang="zh-CN" altLang="en-US" smtClean="0"/>
              <a:t>重申在台湾问题上坚持一个中国政策。</a:t>
            </a:r>
            <a:endParaRPr lang="en-US" altLang="zh-CN" smtClean="0"/>
          </a:p>
          <a:p>
            <a:endParaRPr lang="en-US" altLang="zh-CN"/>
          </a:p>
          <a:p>
            <a:r>
              <a:rPr lang="zh-CN" altLang="en-US" smtClean="0"/>
              <a:t>加强在气候变化领域对话合作，双方将建立中美气候变化联合工作组。</a:t>
            </a:r>
            <a:endParaRPr lang="en-US" altLang="zh-CN" smtClean="0"/>
          </a:p>
          <a:p>
            <a:endParaRPr lang="en-US" altLang="zh-CN"/>
          </a:p>
          <a:p>
            <a:r>
              <a:rPr lang="zh-CN" altLang="en-US" smtClean="0"/>
              <a:t>将围绕二十国集团、亚太经合组织等多边活动加强协调磋商。</a:t>
            </a:r>
            <a:endParaRPr lang="en-US" altLang="zh-CN" smtClean="0"/>
          </a:p>
          <a:p>
            <a:endParaRPr lang="en-US" altLang="zh-CN"/>
          </a:p>
          <a:p>
            <a:r>
              <a:rPr lang="zh-CN" altLang="en-US" smtClean="0"/>
              <a:t>将本着对等互惠的精神就便利彼此外交领事机构和人员活动以及媒体记者相关问题进行商谈。</a:t>
            </a:r>
            <a:endParaRPr lang="en-US" altLang="zh-CN" smtClean="0"/>
          </a:p>
          <a:p>
            <a:endParaRPr lang="en-US" altLang="zh-CN"/>
          </a:p>
          <a:p>
            <a:r>
              <a:rPr lang="zh-CN" altLang="en-US" smtClean="0"/>
              <a:t>根据疫情形势调整相关旅行和签证政策并逐步推动中美人员往来正常化。</a:t>
            </a:r>
            <a:endParaRPr lang="en-US" altLang="zh-CN" smtClean="0"/>
          </a:p>
          <a:p>
            <a:endParaRPr lang="en-US" altLang="zh-CN"/>
          </a:p>
          <a:p>
            <a:r>
              <a:rPr lang="zh-CN" altLang="en-US" smtClean="0"/>
              <a:t>希望继续这种高层战略沟通。</a:t>
            </a:r>
            <a:endParaRPr lang="zh-CN" altLang="en-US"/>
          </a:p>
        </p:txBody>
      </p:sp>
      <p:sp>
        <p:nvSpPr>
          <p:cNvPr id="6" name="文本框 5"/>
          <p:cNvSpPr txBox="1"/>
          <p:nvPr/>
        </p:nvSpPr>
        <p:spPr>
          <a:xfrm>
            <a:off x="4668818" y="5593976"/>
            <a:ext cx="2749471" cy="400110"/>
          </a:xfrm>
          <a:prstGeom prst="rect">
            <a:avLst/>
          </a:prstGeom>
          <a:noFill/>
        </p:spPr>
        <p:txBody>
          <a:bodyPr wrap="none" rtlCol="0">
            <a:spAutoFit/>
          </a:bodyPr>
          <a:lstStyle/>
          <a:p>
            <a:r>
              <a:rPr lang="zh-CN" altLang="en-US" sz="2000" smtClean="0">
                <a:solidFill>
                  <a:srgbClr val="7030A0"/>
                </a:solidFill>
              </a:rPr>
              <a:t>（基本上是一些废话</a:t>
            </a:r>
            <a:r>
              <a:rPr lang="zh-CN" altLang="en-US" sz="2000">
                <a:solidFill>
                  <a:srgbClr val="7030A0"/>
                </a:solidFill>
              </a:rPr>
              <a:t>）</a:t>
            </a:r>
          </a:p>
        </p:txBody>
      </p:sp>
    </p:spTree>
    <p:extLst>
      <p:ext uri="{BB962C8B-B14F-4D97-AF65-F5344CB8AC3E}">
        <p14:creationId xmlns:p14="http://schemas.microsoft.com/office/powerpoint/2010/main" val="2352321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0008" y="591670"/>
            <a:ext cx="5929828" cy="1815882"/>
          </a:xfrm>
          <a:prstGeom prst="rect">
            <a:avLst/>
          </a:prstGeom>
          <a:noFill/>
        </p:spPr>
        <p:txBody>
          <a:bodyPr wrap="none" rtlCol="0">
            <a:spAutoFit/>
          </a:bodyPr>
          <a:lstStyle/>
          <a:p>
            <a:r>
              <a:rPr lang="zh-CN" altLang="en-US" sz="2800" smtClean="0"/>
              <a:t>看晕了吗？</a:t>
            </a:r>
            <a:endParaRPr lang="en-US" altLang="zh-CN" sz="2800" smtClean="0"/>
          </a:p>
          <a:p>
            <a:endParaRPr lang="en-US" altLang="zh-CN" sz="2800" smtClean="0"/>
          </a:p>
          <a:p>
            <a:endParaRPr lang="en-US" altLang="zh-CN" sz="2800"/>
          </a:p>
          <a:p>
            <a:r>
              <a:rPr lang="zh-CN" altLang="en-US" sz="2800" smtClean="0"/>
              <a:t>其实所传达的信息也就是以下几点：</a:t>
            </a:r>
            <a:endParaRPr lang="zh-CN" altLang="en-US" sz="280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198" y="341667"/>
            <a:ext cx="1546412" cy="1353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434" y="894789"/>
            <a:ext cx="1873960" cy="2401836"/>
          </a:xfrm>
          <a:prstGeom prst="rect">
            <a:avLst/>
          </a:prstGeom>
        </p:spPr>
      </p:pic>
      <p:sp>
        <p:nvSpPr>
          <p:cNvPr id="5" name="文本框 4"/>
          <p:cNvSpPr txBox="1"/>
          <p:nvPr/>
        </p:nvSpPr>
        <p:spPr>
          <a:xfrm>
            <a:off x="1097279" y="3539266"/>
            <a:ext cx="9647193" cy="1938992"/>
          </a:xfrm>
          <a:prstGeom prst="rect">
            <a:avLst/>
          </a:prstGeom>
          <a:noFill/>
        </p:spPr>
        <p:txBody>
          <a:bodyPr wrap="none" rtlCol="0">
            <a:spAutoFit/>
          </a:bodyPr>
          <a:lstStyle/>
          <a:p>
            <a:r>
              <a:rPr lang="en-US" altLang="zh-CN" sz="2400" smtClean="0">
                <a:solidFill>
                  <a:srgbClr val="FF0000"/>
                </a:solidFill>
              </a:rPr>
              <a:t>1.</a:t>
            </a:r>
            <a:r>
              <a:rPr lang="zh-CN" altLang="en-US" sz="2400" smtClean="0">
                <a:solidFill>
                  <a:srgbClr val="FF0000"/>
                </a:solidFill>
              </a:rPr>
              <a:t>中国已经不是一百多年前那个羸弱的中国。你欺负我，我会揍回去。</a:t>
            </a:r>
            <a:endParaRPr lang="en-US" altLang="zh-CN" sz="2400" smtClean="0">
              <a:solidFill>
                <a:srgbClr val="FF0000"/>
              </a:solidFill>
            </a:endParaRPr>
          </a:p>
          <a:p>
            <a:endParaRPr lang="en-US" altLang="zh-CN" sz="2400" smtClean="0">
              <a:solidFill>
                <a:srgbClr val="FF0000"/>
              </a:solidFill>
            </a:endParaRPr>
          </a:p>
          <a:p>
            <a:r>
              <a:rPr lang="en-US" altLang="zh-CN" sz="2400" smtClean="0">
                <a:solidFill>
                  <a:srgbClr val="FF0000"/>
                </a:solidFill>
              </a:rPr>
              <a:t>2.</a:t>
            </a:r>
            <a:r>
              <a:rPr lang="zh-CN" altLang="en-US" sz="2400" smtClean="0">
                <a:solidFill>
                  <a:srgbClr val="FF0000"/>
                </a:solidFill>
              </a:rPr>
              <a:t>希望美方好自为之，不要再耍这样的小聪明。</a:t>
            </a:r>
            <a:endParaRPr lang="en-US" altLang="zh-CN" sz="2400" smtClean="0">
              <a:solidFill>
                <a:srgbClr val="FF0000"/>
              </a:solidFill>
            </a:endParaRPr>
          </a:p>
          <a:p>
            <a:endParaRPr lang="en-US" altLang="zh-CN" sz="2400">
              <a:solidFill>
                <a:srgbClr val="FF0000"/>
              </a:solidFill>
            </a:endParaRPr>
          </a:p>
          <a:p>
            <a:r>
              <a:rPr lang="en-US" altLang="zh-CN" sz="2400" smtClean="0">
                <a:solidFill>
                  <a:srgbClr val="FF0000"/>
                </a:solidFill>
              </a:rPr>
              <a:t>3.</a:t>
            </a:r>
            <a:r>
              <a:rPr lang="zh-CN" altLang="en-US" sz="2400" smtClean="0">
                <a:solidFill>
                  <a:srgbClr val="FF0000"/>
                </a:solidFill>
              </a:rPr>
              <a:t>你态度好一点，我们还能做朋友。</a:t>
            </a:r>
            <a:endParaRPr lang="zh-CN" altLang="en-US" sz="2400">
              <a:solidFill>
                <a:srgbClr val="FF0000"/>
              </a:solidFill>
            </a:endParaRPr>
          </a:p>
        </p:txBody>
      </p:sp>
      <p:sp>
        <p:nvSpPr>
          <p:cNvPr id="6" name="文本框 5"/>
          <p:cNvSpPr txBox="1"/>
          <p:nvPr/>
        </p:nvSpPr>
        <p:spPr>
          <a:xfrm>
            <a:off x="2743198" y="5755342"/>
            <a:ext cx="6647974" cy="646331"/>
          </a:xfrm>
          <a:prstGeom prst="rect">
            <a:avLst/>
          </a:prstGeom>
          <a:noFill/>
        </p:spPr>
        <p:txBody>
          <a:bodyPr wrap="none" rtlCol="0">
            <a:spAutoFit/>
          </a:bodyPr>
          <a:lstStyle/>
          <a:p>
            <a:r>
              <a:rPr lang="zh-CN" altLang="en-US" sz="3600" smtClean="0">
                <a:solidFill>
                  <a:srgbClr val="0070C0"/>
                </a:solidFill>
              </a:rPr>
              <a:t>谈话本身的价值远超于谈话内容</a:t>
            </a:r>
            <a:endParaRPr lang="zh-CN" altLang="en-US" sz="3600">
              <a:solidFill>
                <a:srgbClr val="0070C0"/>
              </a:solidFill>
            </a:endParaRPr>
          </a:p>
        </p:txBody>
      </p:sp>
    </p:spTree>
    <p:extLst>
      <p:ext uri="{BB962C8B-B14F-4D97-AF65-F5344CB8AC3E}">
        <p14:creationId xmlns:p14="http://schemas.microsoft.com/office/powerpoint/2010/main" val="2612819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95311" y="2054710"/>
            <a:ext cx="9417963" cy="830997"/>
          </a:xfrm>
          <a:prstGeom prst="rect">
            <a:avLst/>
          </a:prstGeom>
          <a:noFill/>
        </p:spPr>
        <p:txBody>
          <a:bodyPr wrap="none" rtlCol="0">
            <a:spAutoFit/>
          </a:bodyPr>
          <a:lstStyle/>
          <a:p>
            <a:r>
              <a:rPr lang="zh-CN" altLang="en-US" sz="2400" smtClean="0"/>
              <a:t>世界正朝着多极化发展。中美双方应该加强合作，防止摩擦与争端，</a:t>
            </a:r>
            <a:endParaRPr lang="en-US" altLang="zh-CN" sz="2400" smtClean="0"/>
          </a:p>
          <a:p>
            <a:r>
              <a:rPr lang="zh-CN" altLang="en-US" sz="2400" smtClean="0"/>
              <a:t>这不仅对中美双方都有好处，更影响着国际的和平与稳定。</a:t>
            </a:r>
            <a:endParaRPr lang="zh-CN" altLang="en-US" sz="2400"/>
          </a:p>
        </p:txBody>
      </p:sp>
      <p:pic>
        <p:nvPicPr>
          <p:cNvPr id="3" name="图片 2"/>
          <p:cNvPicPr>
            <a:picLocks noChangeAspect="1"/>
          </p:cNvPicPr>
          <p:nvPr/>
        </p:nvPicPr>
        <p:blipFill>
          <a:blip r:embed="rId2"/>
          <a:stretch>
            <a:fillRect/>
          </a:stretch>
        </p:blipFill>
        <p:spPr>
          <a:xfrm>
            <a:off x="3549800" y="3662083"/>
            <a:ext cx="4636770" cy="2603099"/>
          </a:xfrm>
          <a:prstGeom prst="rect">
            <a:avLst/>
          </a:prstGeom>
        </p:spPr>
      </p:pic>
      <p:sp>
        <p:nvSpPr>
          <p:cNvPr id="4" name="文本框 3"/>
          <p:cNvSpPr txBox="1"/>
          <p:nvPr/>
        </p:nvSpPr>
        <p:spPr>
          <a:xfrm>
            <a:off x="4991549" y="731519"/>
            <a:ext cx="1877437" cy="769441"/>
          </a:xfrm>
          <a:prstGeom prst="rect">
            <a:avLst/>
          </a:prstGeom>
          <a:noFill/>
        </p:spPr>
        <p:txBody>
          <a:bodyPr wrap="none" rtlCol="0">
            <a:spAutoFit/>
          </a:bodyPr>
          <a:lstStyle/>
          <a:p>
            <a:r>
              <a:rPr lang="zh-CN" altLang="en-US" sz="4400" smtClean="0">
                <a:solidFill>
                  <a:srgbClr val="FF0000"/>
                </a:solidFill>
              </a:rPr>
              <a:t>总结：</a:t>
            </a:r>
            <a:endParaRPr lang="zh-CN" altLang="en-US" sz="4400">
              <a:solidFill>
                <a:srgbClr val="FF0000"/>
              </a:solidFill>
            </a:endParaRPr>
          </a:p>
        </p:txBody>
      </p:sp>
    </p:spTree>
    <p:extLst>
      <p:ext uri="{BB962C8B-B14F-4D97-AF65-F5344CB8AC3E}">
        <p14:creationId xmlns:p14="http://schemas.microsoft.com/office/powerpoint/2010/main" val="3544922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567" r="567"/>
          <a:stretch/>
        </p:blipFill>
        <p:spPr>
          <a:xfrm>
            <a:off x="0" y="-4303058"/>
            <a:ext cx="12192000" cy="12536244"/>
          </a:xfrm>
          <a:prstGeom prst="rect">
            <a:avLst/>
          </a:prstGeom>
        </p:spPr>
      </p:pic>
      <p:sp>
        <p:nvSpPr>
          <p:cNvPr id="4" name="文本框 3"/>
          <p:cNvSpPr txBox="1"/>
          <p:nvPr/>
        </p:nvSpPr>
        <p:spPr>
          <a:xfrm>
            <a:off x="3926542" y="2151529"/>
            <a:ext cx="5314275" cy="1323439"/>
          </a:xfrm>
          <a:prstGeom prst="rect">
            <a:avLst/>
          </a:prstGeom>
          <a:noFill/>
        </p:spPr>
        <p:txBody>
          <a:bodyPr wrap="none" rtlCol="0">
            <a:spAutoFit/>
          </a:bodyPr>
          <a:lstStyle/>
          <a:p>
            <a:r>
              <a:rPr lang="zh-CN" altLang="en-US" sz="8000" smtClean="0">
                <a:solidFill>
                  <a:schemeClr val="bg1"/>
                </a:solidFill>
              </a:rPr>
              <a:t>谢谢观看！</a:t>
            </a:r>
            <a:endParaRPr lang="zh-CN" altLang="en-US" sz="8000">
              <a:solidFill>
                <a:schemeClr val="bg1"/>
              </a:solidFill>
            </a:endParaRPr>
          </a:p>
        </p:txBody>
      </p:sp>
      <p:sp>
        <p:nvSpPr>
          <p:cNvPr id="6" name="文本框 5"/>
          <p:cNvSpPr txBox="1"/>
          <p:nvPr/>
        </p:nvSpPr>
        <p:spPr>
          <a:xfrm>
            <a:off x="5798372" y="3926541"/>
            <a:ext cx="2198038" cy="584775"/>
          </a:xfrm>
          <a:prstGeom prst="rect">
            <a:avLst/>
          </a:prstGeom>
          <a:noFill/>
        </p:spPr>
        <p:txBody>
          <a:bodyPr wrap="none" rtlCol="0">
            <a:spAutoFit/>
          </a:bodyPr>
          <a:lstStyle/>
          <a:p>
            <a:r>
              <a:rPr lang="en-US" altLang="zh-CN" sz="3200" smtClean="0">
                <a:solidFill>
                  <a:schemeClr val="bg1"/>
                </a:solidFill>
              </a:rPr>
              <a:t>By Mikeson</a:t>
            </a:r>
            <a:endParaRPr lang="zh-CN" altLang="en-US" sz="3200">
              <a:solidFill>
                <a:schemeClr val="bg1"/>
              </a:solidFill>
            </a:endParaRPr>
          </a:p>
        </p:txBody>
      </p:sp>
    </p:spTree>
    <p:extLst>
      <p:ext uri="{BB962C8B-B14F-4D97-AF65-F5344CB8AC3E}">
        <p14:creationId xmlns:p14="http://schemas.microsoft.com/office/powerpoint/2010/main" val="97772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998</Words>
  <Application>Microsoft Office PowerPoint</Application>
  <PresentationFormat>宽屏</PresentationFormat>
  <Paragraphs>54</Paragraphs>
  <Slides>8</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8</vt:i4>
      </vt:variant>
    </vt:vector>
  </HeadingPairs>
  <TitlesOfParts>
    <vt:vector size="12" baseType="lpstr">
      <vt:lpstr>等线</vt:lpstr>
      <vt:lpstr>等线 Light</vt:lpstr>
      <vt:lpstr>Arial</vt:lpstr>
      <vt:lpstr>Office 主题​​</vt:lpstr>
      <vt:lpstr>PowerPoint 演示文稿</vt:lpstr>
      <vt:lpstr>视频回顾</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黄谦</dc:creator>
  <cp:lastModifiedBy>黄谦</cp:lastModifiedBy>
  <cp:revision>4</cp:revision>
  <dcterms:created xsi:type="dcterms:W3CDTF">2021-03-20T02:25:28Z</dcterms:created>
  <dcterms:modified xsi:type="dcterms:W3CDTF">2021-03-20T16:07:47Z</dcterms:modified>
</cp:coreProperties>
</file>