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86" r:id="rId4"/>
    <p:sldId id="311" r:id="rId5"/>
    <p:sldId id="313" r:id="rId7"/>
    <p:sldId id="265" r:id="rId8"/>
    <p:sldId id="339" r:id="rId9"/>
    <p:sldId id="266" r:id="rId10"/>
    <p:sldId id="341" r:id="rId11"/>
    <p:sldId id="267" r:id="rId12"/>
    <p:sldId id="273" r:id="rId13"/>
    <p:sldId id="343" r:id="rId14"/>
    <p:sldId id="277" r:id="rId15"/>
    <p:sldId id="278" r:id="rId16"/>
    <p:sldId id="280" r:id="rId17"/>
    <p:sldId id="358" r:id="rId18"/>
    <p:sldId id="282" r:id="rId19"/>
    <p:sldId id="359" r:id="rId20"/>
    <p:sldId id="283" r:id="rId21"/>
    <p:sldId id="284" r:id="rId22"/>
    <p:sldId id="261" r:id="rId23"/>
    <p:sldId id="290" r:id="rId24"/>
    <p:sldId id="291" r:id="rId25"/>
    <p:sldId id="292" r:id="rId26"/>
    <p:sldId id="314" r:id="rId27"/>
    <p:sldId id="262" r:id="rId28"/>
  </p:sldIdLst>
  <p:sldSz cx="121983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快乐17" initials="快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18" y="-72"/>
      </p:cViewPr>
      <p:guideLst>
        <p:guide orient="horz" pos="2250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0.wmf"/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wmf"/><Relationship Id="rId3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371" y="1143000"/>
            <a:ext cx="548925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0426"/>
            <a:ext cx="10368598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3" y="3886200"/>
            <a:ext cx="853884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876" y="2130426"/>
            <a:ext cx="10368598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753" y="3886200"/>
            <a:ext cx="8538845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585" y="4406901"/>
            <a:ext cx="1036859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3" y="1535113"/>
            <a:ext cx="53918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3" y="2174875"/>
            <a:ext cx="53918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50"/>
            <a:ext cx="401317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051"/>
            <a:ext cx="681921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5101"/>
            <a:ext cx="40131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804" y="274639"/>
            <a:ext cx="2744629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918" y="274639"/>
            <a:ext cx="803058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585" y="4406901"/>
            <a:ext cx="1036859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585" y="2906713"/>
            <a:ext cx="10368598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917" y="1600201"/>
            <a:ext cx="5387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0828" y="1600201"/>
            <a:ext cx="538760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593" y="1535113"/>
            <a:ext cx="539184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593" y="2174875"/>
            <a:ext cx="539184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918" y="273050"/>
            <a:ext cx="401317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216" y="273051"/>
            <a:ext cx="681921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918" y="1435101"/>
            <a:ext cx="401317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12199938" cy="476250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71"/>
          <p:cNvGrpSpPr/>
          <p:nvPr userDrawn="1"/>
        </p:nvGrpSpPr>
        <p:grpSpPr bwMode="auto">
          <a:xfrm>
            <a:off x="6675438" y="476250"/>
            <a:ext cx="5522912" cy="6381750"/>
            <a:chOff x="40" y="391"/>
            <a:chExt cx="2608" cy="3810"/>
          </a:xfrm>
        </p:grpSpPr>
        <p:sp>
          <p:nvSpPr>
            <p:cNvPr id="3080" name="AutoShape 72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rgbClr val="99CCFF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b="1" smtClean="0">
                <a:ea typeface="黑体" panose="02010609060101010101" pitchFamily="49" charset="-122"/>
              </a:endParaRPr>
            </a:p>
          </p:txBody>
        </p:sp>
        <p:sp>
          <p:nvSpPr>
            <p:cNvPr id="3081" name="AutoShape 73"/>
            <p:cNvSpPr>
              <a:spLocks noChangeArrowheads="1"/>
            </p:cNvSpPr>
            <p:nvPr/>
          </p:nvSpPr>
          <p:spPr bwMode="auto">
            <a:xfrm>
              <a:off x="95" y="456"/>
              <a:ext cx="2503" cy="3710"/>
            </a:xfrm>
            <a:prstGeom prst="roundRect">
              <a:avLst>
                <a:gd name="adj" fmla="val 7912"/>
              </a:avLst>
            </a:prstGeom>
            <a:solidFill>
              <a:srgbClr val="99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b="1" smtClean="0">
                <a:ea typeface="黑体" panose="02010609060101010101" pitchFamily="49" charset="-122"/>
              </a:endParaRPr>
            </a:p>
          </p:txBody>
        </p:sp>
      </p:grpSp>
      <p:grpSp>
        <p:nvGrpSpPr>
          <p:cNvPr id="3075" name="Group 74"/>
          <p:cNvGrpSpPr/>
          <p:nvPr userDrawn="1"/>
        </p:nvGrpSpPr>
        <p:grpSpPr bwMode="auto">
          <a:xfrm>
            <a:off x="0" y="476250"/>
            <a:ext cx="6675438" cy="6421438"/>
            <a:chOff x="40" y="391"/>
            <a:chExt cx="2608" cy="3810"/>
          </a:xfrm>
        </p:grpSpPr>
        <p:sp>
          <p:nvSpPr>
            <p:cNvPr id="3078" name="AutoShape 75"/>
            <p:cNvSpPr>
              <a:spLocks noChangeArrowheads="1"/>
            </p:cNvSpPr>
            <p:nvPr/>
          </p:nvSpPr>
          <p:spPr bwMode="auto">
            <a:xfrm>
              <a:off x="40" y="391"/>
              <a:ext cx="2608" cy="3810"/>
            </a:xfrm>
            <a:prstGeom prst="roundRect">
              <a:avLst>
                <a:gd name="adj" fmla="val 8014"/>
              </a:avLst>
            </a:prstGeom>
            <a:solidFill>
              <a:srgbClr val="F8F8F8"/>
            </a:solidFill>
            <a:ln w="9525">
              <a:solidFill>
                <a:srgbClr val="80CB35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b="1" smtClean="0">
                <a:ea typeface="黑体" panose="02010609060101010101" pitchFamily="49" charset="-122"/>
              </a:endParaRPr>
            </a:p>
          </p:txBody>
        </p:sp>
        <p:sp>
          <p:nvSpPr>
            <p:cNvPr id="3079" name="AutoShape 76"/>
            <p:cNvSpPr>
              <a:spLocks noChangeArrowheads="1"/>
            </p:cNvSpPr>
            <p:nvPr/>
          </p:nvSpPr>
          <p:spPr bwMode="auto">
            <a:xfrm>
              <a:off x="95" y="456"/>
              <a:ext cx="2504" cy="3710"/>
            </a:xfrm>
            <a:prstGeom prst="roundRect">
              <a:avLst>
                <a:gd name="adj" fmla="val 7912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b="1" smtClean="0">
                <a:ea typeface="黑体" panose="02010609060101010101" pitchFamily="49" charset="-122"/>
              </a:endParaRPr>
            </a:p>
          </p:txBody>
        </p:sp>
      </p:grpSp>
      <p:sp>
        <p:nvSpPr>
          <p:cNvPr id="10248" name="Rectangle 7"/>
          <p:cNvSpPr>
            <a:spLocks noChangeArrowheads="1"/>
          </p:cNvSpPr>
          <p:nvPr userDrawn="1"/>
        </p:nvSpPr>
        <p:spPr bwMode="auto">
          <a:xfrm>
            <a:off x="-1588" y="0"/>
            <a:ext cx="12199938" cy="476250"/>
          </a:xfrm>
          <a:prstGeom prst="rect">
            <a:avLst/>
          </a:prstGeom>
          <a:gradFill rotWithShape="1">
            <a:gsLst>
              <a:gs pos="0">
                <a:srgbClr val="001D31"/>
              </a:gs>
              <a:gs pos="100000">
                <a:srgbClr val="0099FF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endParaRPr lang="zh-CN" altLang="zh-CN" smtClean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8.wmf"/><Relationship Id="rId1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wmf"/><Relationship Id="rId8" Type="http://schemas.openxmlformats.org/officeDocument/2006/relationships/oleObject" Target="../embeddings/oleObject19.bin"/><Relationship Id="rId7" Type="http://schemas.openxmlformats.org/officeDocument/2006/relationships/image" Target="../media/image26.wmf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7.bin"/><Relationship Id="rId3" Type="http://schemas.openxmlformats.org/officeDocument/2006/relationships/image" Target="../media/image25.jpeg"/><Relationship Id="rId2" Type="http://schemas.openxmlformats.org/officeDocument/2006/relationships/image" Target="../media/image15.wmf"/><Relationship Id="rId11" Type="http://schemas.openxmlformats.org/officeDocument/2006/relationships/vmlDrawing" Target="../drawings/vmlDrawing9.vml"/><Relationship Id="rId10" Type="http://schemas.openxmlformats.org/officeDocument/2006/relationships/slideLayout" Target="../slideLayouts/slideLayout7.xml"/><Relationship Id="rId1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0" Type="http://schemas.openxmlformats.org/officeDocument/2006/relationships/notesSlide" Target="../notesSlides/notesSlide1.xml"/><Relationship Id="rId1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38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32.GIF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10.wmf"/><Relationship Id="rId15" Type="http://schemas.openxmlformats.org/officeDocument/2006/relationships/notesSlide" Target="../notesSlides/notesSlide3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0.wmf"/><Relationship Id="rId11" Type="http://schemas.openxmlformats.org/officeDocument/2006/relationships/oleObject" Target="../embeddings/oleObject23.bin"/><Relationship Id="rId10" Type="http://schemas.openxmlformats.org/officeDocument/2006/relationships/image" Target="../media/image39.wmf"/><Relationship Id="rId1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" Type="http://schemas.openxmlformats.org/officeDocument/2006/relationships/image" Target="../media/image9.wmf"/><Relationship Id="rId1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5.wmf"/><Relationship Id="rId1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0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3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786770" y="2421174"/>
            <a:ext cx="7009071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smtClean="0">
                <a:solidFill>
                  <a:srgbClr val="FFFF00"/>
                </a:solidFill>
                <a:ea typeface="黑体" panose="02010609060101010101" pitchFamily="49" charset="-122"/>
              </a:rPr>
              <a:t>§</a:t>
            </a:r>
            <a:r>
              <a:rPr lang="en-US" sz="4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1.4</a:t>
            </a:r>
            <a:r>
              <a:rPr lang="zh-CN" altLang="en-US" sz="44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电势能和电势</a:t>
            </a:r>
            <a:endParaRPr lang="zh-CN" altLang="en-US" sz="4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74" descr="老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2" y="3212976"/>
            <a:ext cx="4576500" cy="32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139" name="Group 3"/>
          <p:cNvGrpSpPr/>
          <p:nvPr/>
        </p:nvGrpSpPr>
        <p:grpSpPr bwMode="auto">
          <a:xfrm>
            <a:off x="422917" y="2708276"/>
            <a:ext cx="4591324" cy="1876425"/>
            <a:chOff x="3118" y="834"/>
            <a:chExt cx="2168" cy="1182"/>
          </a:xfrm>
        </p:grpSpPr>
        <p:grpSp>
          <p:nvGrpSpPr>
            <p:cNvPr id="1243140" name="Group 4"/>
            <p:cNvGrpSpPr/>
            <p:nvPr/>
          </p:nvGrpSpPr>
          <p:grpSpPr bwMode="auto">
            <a:xfrm>
              <a:off x="3248" y="960"/>
              <a:ext cx="1792" cy="1056"/>
              <a:chOff x="3648" y="960"/>
              <a:chExt cx="1392" cy="1056"/>
            </a:xfrm>
          </p:grpSpPr>
          <p:sp>
            <p:nvSpPr>
              <p:cNvPr id="1243141" name="Line 5"/>
              <p:cNvSpPr>
                <a:spLocks noChangeShapeType="1"/>
              </p:cNvSpPr>
              <p:nvPr/>
            </p:nvSpPr>
            <p:spPr bwMode="auto">
              <a:xfrm>
                <a:off x="3648" y="960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142" name="Line 6"/>
              <p:cNvSpPr>
                <a:spLocks noChangeShapeType="1"/>
              </p:cNvSpPr>
              <p:nvPr/>
            </p:nvSpPr>
            <p:spPr bwMode="auto">
              <a:xfrm>
                <a:off x="3648" y="1224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143" name="Line 7"/>
              <p:cNvSpPr>
                <a:spLocks noChangeShapeType="1"/>
              </p:cNvSpPr>
              <p:nvPr/>
            </p:nvSpPr>
            <p:spPr bwMode="auto">
              <a:xfrm>
                <a:off x="3648" y="1488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144" name="Line 8"/>
              <p:cNvSpPr>
                <a:spLocks noChangeShapeType="1"/>
              </p:cNvSpPr>
              <p:nvPr/>
            </p:nvSpPr>
            <p:spPr bwMode="auto">
              <a:xfrm>
                <a:off x="3648" y="1752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43145" name="Line 9"/>
              <p:cNvSpPr>
                <a:spLocks noChangeShapeType="1"/>
              </p:cNvSpPr>
              <p:nvPr/>
            </p:nvSpPr>
            <p:spPr bwMode="auto">
              <a:xfrm>
                <a:off x="3648" y="2016"/>
                <a:ext cx="139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243146" name="Line 10"/>
            <p:cNvSpPr>
              <a:spLocks noChangeShapeType="1"/>
            </p:cNvSpPr>
            <p:nvPr/>
          </p:nvSpPr>
          <p:spPr bwMode="auto">
            <a:xfrm>
              <a:off x="3408" y="1168"/>
              <a:ext cx="128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3147" name="Line 11"/>
            <p:cNvSpPr>
              <a:spLocks noChangeShapeType="1"/>
            </p:cNvSpPr>
            <p:nvPr/>
          </p:nvSpPr>
          <p:spPr bwMode="auto">
            <a:xfrm>
              <a:off x="3408" y="1168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3148" name="Line 12"/>
            <p:cNvSpPr>
              <a:spLocks noChangeShapeType="1"/>
            </p:cNvSpPr>
            <p:nvPr/>
          </p:nvSpPr>
          <p:spPr bwMode="auto">
            <a:xfrm>
              <a:off x="3408" y="1832"/>
              <a:ext cx="12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3149" name="Text Box 13"/>
            <p:cNvSpPr txBox="1">
              <a:spLocks noChangeArrowheads="1"/>
            </p:cNvSpPr>
            <p:nvPr/>
          </p:nvSpPr>
          <p:spPr bwMode="auto">
            <a:xfrm>
              <a:off x="3118" y="970"/>
              <a:ext cx="1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43150" name="Text Box 14"/>
            <p:cNvSpPr txBox="1">
              <a:spLocks noChangeArrowheads="1"/>
            </p:cNvSpPr>
            <p:nvPr/>
          </p:nvSpPr>
          <p:spPr bwMode="auto">
            <a:xfrm>
              <a:off x="4718" y="1682"/>
              <a:ext cx="190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dirty="0">
                  <a:latin typeface="Times New Roman" panose="02020603050405020304" pitchFamily="18" charset="0"/>
                  <a:ea typeface="宋体" panose="02010600030101010101" pitchFamily="2" charset="-122"/>
                </a:rPr>
                <a:t>O</a:t>
              </a:r>
              <a:endParaRPr kumimoji="1"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43151" name="Text Box 15"/>
            <p:cNvSpPr txBox="1">
              <a:spLocks noChangeArrowheads="1"/>
            </p:cNvSpPr>
            <p:nvPr/>
          </p:nvSpPr>
          <p:spPr bwMode="auto">
            <a:xfrm>
              <a:off x="4038" y="1218"/>
              <a:ext cx="12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 i="1">
                  <a:latin typeface="Times New Roman" panose="02020603050405020304" pitchFamily="18" charset="0"/>
                  <a:ea typeface="宋体" panose="02010600030101010101" pitchFamily="2" charset="-122"/>
                </a:rPr>
                <a:t>l</a:t>
              </a:r>
              <a:endPara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43152" name="Freeform 16"/>
            <p:cNvSpPr/>
            <p:nvPr/>
          </p:nvSpPr>
          <p:spPr bwMode="auto">
            <a:xfrm>
              <a:off x="4444" y="1736"/>
              <a:ext cx="28" cy="96"/>
            </a:xfrm>
            <a:custGeom>
              <a:avLst/>
              <a:gdLst>
                <a:gd name="T0" fmla="*/ 28 w 28"/>
                <a:gd name="T1" fmla="*/ 0 h 96"/>
                <a:gd name="T2" fmla="*/ 4 w 28"/>
                <a:gd name="T3" fmla="*/ 40 h 96"/>
                <a:gd name="T4" fmla="*/ 4 w 28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96">
                  <a:moveTo>
                    <a:pt x="28" y="0"/>
                  </a:moveTo>
                  <a:cubicBezTo>
                    <a:pt x="18" y="12"/>
                    <a:pt x="8" y="24"/>
                    <a:pt x="4" y="40"/>
                  </a:cubicBezTo>
                  <a:cubicBezTo>
                    <a:pt x="0" y="56"/>
                    <a:pt x="4" y="87"/>
                    <a:pt x="4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3153" name="Text Box 17"/>
            <p:cNvSpPr txBox="1">
              <a:spLocks noChangeArrowheads="1"/>
            </p:cNvSpPr>
            <p:nvPr/>
          </p:nvSpPr>
          <p:spPr bwMode="auto">
            <a:xfrm>
              <a:off x="4238" y="1613"/>
              <a:ext cx="15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θ</a:t>
              </a:r>
              <a:endPara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243154" name="Text Box 18"/>
            <p:cNvSpPr txBox="1">
              <a:spLocks noChangeArrowheads="1"/>
            </p:cNvSpPr>
            <p:nvPr/>
          </p:nvSpPr>
          <p:spPr bwMode="auto">
            <a:xfrm>
              <a:off x="5110" y="834"/>
              <a:ext cx="1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400">
                  <a:latin typeface="Times New Roman" panose="02020603050405020304" pitchFamily="18" charset="0"/>
                  <a:ea typeface="宋体" panose="02010600030101010101" pitchFamily="2" charset="-122"/>
                </a:rPr>
                <a:t>E</a:t>
              </a:r>
              <a:endPara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43158" name="Group 22"/>
          <p:cNvGrpSpPr/>
          <p:nvPr/>
        </p:nvGrpSpPr>
        <p:grpSpPr bwMode="auto">
          <a:xfrm>
            <a:off x="772350" y="2854325"/>
            <a:ext cx="578150" cy="641350"/>
            <a:chOff x="1156" y="1684"/>
            <a:chExt cx="273" cy="404"/>
          </a:xfrm>
        </p:grpSpPr>
        <p:sp>
          <p:nvSpPr>
            <p:cNvPr id="1243159" name="Oval 23"/>
            <p:cNvSpPr>
              <a:spLocks noChangeArrowheads="1"/>
            </p:cNvSpPr>
            <p:nvPr/>
          </p:nvSpPr>
          <p:spPr bwMode="auto">
            <a:xfrm>
              <a:off x="1202" y="1735"/>
              <a:ext cx="123" cy="3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243160" name="Text Box 24"/>
            <p:cNvSpPr txBox="1">
              <a:spLocks noChangeArrowheads="1"/>
            </p:cNvSpPr>
            <p:nvPr/>
          </p:nvSpPr>
          <p:spPr bwMode="auto">
            <a:xfrm>
              <a:off x="1156" y="1684"/>
              <a:ext cx="2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</a:rPr>
                <a:t>+</a:t>
              </a:r>
              <a:endParaRPr lang="en-US" altLang="zh-CN" sz="3600" b="1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243161" name="Object 25"/>
          <p:cNvGraphicFramePr>
            <a:graphicFrameLocks noChangeAspect="1"/>
          </p:cNvGraphicFramePr>
          <p:nvPr/>
        </p:nvGraphicFramePr>
        <p:xfrm>
          <a:off x="6407150" y="3406775"/>
          <a:ext cx="4804410" cy="76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公式" r:id="rId1" imgW="1308100" imgH="228600" progId="Equation.3">
                  <p:embed/>
                </p:oleObj>
              </mc:Choice>
              <mc:Fallback>
                <p:oleObj name="公式" r:id="rId1" imgW="1308100" imgH="228600" progId="Equation.3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407150" y="3406775"/>
                        <a:ext cx="4804410" cy="7670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3163" name="Object 27"/>
          <p:cNvGraphicFramePr>
            <a:graphicFrameLocks noChangeAspect="1"/>
          </p:cNvGraphicFramePr>
          <p:nvPr/>
        </p:nvGraphicFramePr>
        <p:xfrm>
          <a:off x="985872" y="4725354"/>
          <a:ext cx="5139825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公式" r:id="rId3" imgW="25298400" imgH="10058400" progId="Equation.3">
                  <p:embed/>
                </p:oleObj>
              </mc:Choice>
              <mc:Fallback>
                <p:oleObj name="公式" r:id="rId3" imgW="25298400" imgH="10058400" progId="Equation.3">
                  <p:embed/>
                  <p:pic>
                    <p:nvPicPr>
                      <p:cNvPr id="0" name="图片 7237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872" y="4725354"/>
                        <a:ext cx="5139825" cy="1533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3164" name="Text Box 28"/>
          <p:cNvSpPr txBox="1">
            <a:spLocks noChangeArrowheads="1"/>
          </p:cNvSpPr>
          <p:nvPr/>
        </p:nvSpPr>
        <p:spPr bwMode="auto">
          <a:xfrm>
            <a:off x="622035" y="6284595"/>
            <a:ext cx="1037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该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比值是一个与</a:t>
            </a:r>
            <a:r>
              <a:rPr kumimoji="1"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无关，仅与电场及</a:t>
            </a: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点的位置有关的量。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43167" name="Text Box 31"/>
          <p:cNvSpPr txBox="1">
            <a:spLocks noChangeArrowheads="1"/>
          </p:cNvSpPr>
          <p:nvPr/>
        </p:nvSpPr>
        <p:spPr bwMode="auto">
          <a:xfrm>
            <a:off x="6314852" y="2802890"/>
            <a:ext cx="3072882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</a:t>
            </a:r>
            <a:r>
              <a:rPr lang="en-US" altLang="zh-C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3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50060" y="476250"/>
            <a:ext cx="2219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四、电势</a:t>
            </a:r>
            <a:endParaRPr kumimoji="1" lang="zh-CN" altLang="en-US" sz="3200" b="1" dirty="0">
              <a:solidFill>
                <a:srgbClr val="0406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66065" y="1052195"/>
            <a:ext cx="11886565" cy="18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问题探究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4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：</a:t>
            </a:r>
            <a:r>
              <a:rPr sz="2800" dirty="0">
                <a:solidFill>
                  <a:srgbClr val="0000FF"/>
                </a:solidFill>
                <a:ea typeface="黑体" panose="02010609060101010101" pitchFamily="49" charset="-122"/>
              </a:rPr>
              <a:t>如图所示的匀强电场,电场强度为</a:t>
            </a:r>
            <a:r>
              <a:rPr sz="2800" i="1" dirty="0">
                <a:solidFill>
                  <a:srgbClr val="0000FF"/>
                </a:solidFill>
                <a:ea typeface="黑体" panose="02010609060101010101" pitchFamily="49" charset="-122"/>
              </a:rPr>
              <a:t>E</a:t>
            </a:r>
            <a:r>
              <a:rPr sz="2800" dirty="0">
                <a:solidFill>
                  <a:srgbClr val="0000FF"/>
                </a:solidFill>
                <a:ea typeface="黑体" panose="02010609060101010101" pitchFamily="49" charset="-122"/>
              </a:rPr>
              <a:t>,取</a:t>
            </a:r>
            <a:r>
              <a:rPr sz="2800" i="1" dirty="0">
                <a:solidFill>
                  <a:srgbClr val="0000FF"/>
                </a:solidFill>
                <a:ea typeface="黑体" panose="02010609060101010101" pitchFamily="49" charset="-122"/>
              </a:rPr>
              <a:t>O</a:t>
            </a:r>
            <a:r>
              <a:rPr sz="2800" dirty="0">
                <a:solidFill>
                  <a:srgbClr val="0000FF"/>
                </a:solidFill>
                <a:ea typeface="黑体" panose="02010609060101010101" pitchFamily="49" charset="-122"/>
              </a:rPr>
              <a:t>点为零势能点,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把试探电荷q放入电场中A、B两点，电荷q具有电势能</a:t>
            </a:r>
            <a:r>
              <a:rPr lang="en-US" altLang="zh-CN" sz="2800" b="1" i="1" dirty="0" smtClean="0">
                <a:solidFill>
                  <a:srgbClr val="0000FF"/>
                </a:solidFill>
                <a:sym typeface="+mn-ea"/>
              </a:rPr>
              <a:t>Ep</a:t>
            </a:r>
            <a:r>
              <a:rPr lang="zh-CN" altLang="en-US" sz="2800" b="1" baseline="-25000" dirty="0" smtClean="0">
                <a:solidFill>
                  <a:srgbClr val="0000FF"/>
                </a:solidFill>
                <a:sym typeface="+mn-ea"/>
              </a:rPr>
              <a:t>A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、</a:t>
            </a:r>
            <a:r>
              <a:rPr lang="en-US" altLang="zh-CN" sz="2800" b="1" i="1" dirty="0" smtClean="0">
                <a:solidFill>
                  <a:srgbClr val="0000FF"/>
                </a:solidFill>
                <a:sym typeface="+mn-ea"/>
              </a:rPr>
              <a:t>Ep</a:t>
            </a:r>
            <a:r>
              <a:rPr lang="zh-CN" altLang="en-US" sz="2800" b="1" baseline="-25000" dirty="0" smtClean="0">
                <a:solidFill>
                  <a:srgbClr val="0000FF"/>
                </a:solidFill>
                <a:sym typeface="+mn-ea"/>
              </a:rPr>
              <a:t>B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，反映了电场具有能的性质。电荷q在A、B两点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具有电势能</a:t>
            </a:r>
            <a:r>
              <a:rPr lang="en-US" altLang="zh-CN" sz="2800" b="1" i="1" dirty="0" smtClean="0">
                <a:solidFill>
                  <a:srgbClr val="0000FF"/>
                </a:solidFill>
                <a:sym typeface="+mn-ea"/>
              </a:rPr>
              <a:t>Ep</a:t>
            </a:r>
            <a:r>
              <a:rPr lang="zh-CN" altLang="en-US" sz="2800" b="1" baseline="-25000" dirty="0" smtClean="0">
                <a:solidFill>
                  <a:srgbClr val="0000FF"/>
                </a:solidFill>
                <a:sym typeface="+mn-ea"/>
              </a:rPr>
              <a:t>A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、</a:t>
            </a:r>
            <a:r>
              <a:rPr lang="en-US" altLang="zh-CN" sz="2800" b="1" i="1" dirty="0" smtClean="0">
                <a:solidFill>
                  <a:srgbClr val="0000FF"/>
                </a:solidFill>
                <a:sym typeface="+mn-ea"/>
              </a:rPr>
              <a:t>Ep</a:t>
            </a:r>
            <a:r>
              <a:rPr lang="zh-CN" altLang="en-US" sz="2800" b="1" baseline="-25000" dirty="0" smtClean="0">
                <a:solidFill>
                  <a:srgbClr val="0000FF"/>
                </a:solidFill>
                <a:sym typeface="+mn-ea"/>
              </a:rPr>
              <a:t>B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大小是否相等？ 在A点换上2q、3q的电荷,所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具有电势能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大小怎么变化？</a:t>
            </a:r>
            <a:endParaRPr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课堂探究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22"/>
          <p:cNvGrpSpPr/>
          <p:nvPr/>
        </p:nvGrpSpPr>
        <p:grpSpPr bwMode="auto">
          <a:xfrm>
            <a:off x="2794825" y="2944495"/>
            <a:ext cx="578150" cy="641350"/>
            <a:chOff x="1156" y="1684"/>
            <a:chExt cx="273" cy="404"/>
          </a:xfrm>
        </p:grpSpPr>
        <p:sp>
          <p:nvSpPr>
            <p:cNvPr id="3" name="Oval 23"/>
            <p:cNvSpPr>
              <a:spLocks noChangeArrowheads="1"/>
            </p:cNvSpPr>
            <p:nvPr/>
          </p:nvSpPr>
          <p:spPr bwMode="auto">
            <a:xfrm>
              <a:off x="1202" y="1735"/>
              <a:ext cx="123" cy="3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p>
              <a:endParaRPr lang="zh-CN" altLang="en-US"/>
            </a:p>
          </p:txBody>
        </p:sp>
        <p:sp>
          <p:nvSpPr>
            <p:cNvPr id="4" name="Text Box 24"/>
            <p:cNvSpPr txBox="1">
              <a:spLocks noChangeArrowheads="1"/>
            </p:cNvSpPr>
            <p:nvPr/>
          </p:nvSpPr>
          <p:spPr bwMode="auto">
            <a:xfrm>
              <a:off x="1156" y="1684"/>
              <a:ext cx="27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b="1">
                  <a:solidFill>
                    <a:srgbClr val="FF0000"/>
                  </a:solidFill>
                </a:rPr>
                <a:t>+</a:t>
              </a:r>
              <a:endParaRPr lang="en-US" altLang="zh-CN" sz="3600" b="1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26977" y="2836546"/>
            <a:ext cx="38608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126740" y="3491230"/>
            <a:ext cx="606425" cy="8305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3434890" y="3454401"/>
            <a:ext cx="36893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kumimoji="1" lang="en-US" altLang="zh-CN" sz="2400" i="1">
                <a:latin typeface="Times New Roman" panose="02020603050405020304" pitchFamily="18" charset="0"/>
                <a:ea typeface="宋体" panose="02010600030101010101" pitchFamily="2" charset="-122"/>
              </a:rPr>
              <a:t>l‘</a:t>
            </a:r>
            <a:endParaRPr kumimoji="1" lang="en-US" altLang="zh-CN" sz="2400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Freeform 16"/>
          <p:cNvSpPr/>
          <p:nvPr/>
        </p:nvSpPr>
        <p:spPr bwMode="auto">
          <a:xfrm>
            <a:off x="3395980" y="4070985"/>
            <a:ext cx="168275" cy="250825"/>
          </a:xfrm>
          <a:custGeom>
            <a:avLst/>
            <a:gdLst>
              <a:gd name="T0" fmla="*/ 28 w 28"/>
              <a:gd name="T1" fmla="*/ 0 h 96"/>
              <a:gd name="T2" fmla="*/ 4 w 28"/>
              <a:gd name="T3" fmla="*/ 40 h 96"/>
              <a:gd name="T4" fmla="*/ 4 w 2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96">
                <a:moveTo>
                  <a:pt x="28" y="0"/>
                </a:moveTo>
                <a:cubicBezTo>
                  <a:pt x="18" y="12"/>
                  <a:pt x="8" y="24"/>
                  <a:pt x="4" y="40"/>
                </a:cubicBezTo>
                <a:cubicBezTo>
                  <a:pt x="0" y="56"/>
                  <a:pt x="4" y="87"/>
                  <a:pt x="4" y="9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p>
            <a:endParaRPr lang="zh-CN" altLang="en-US"/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126924" y="3748724"/>
            <a:ext cx="34226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r>
              <a:rPr kumimoji="1"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α</a:t>
            </a:r>
            <a:endParaRPr kumimoji="1" lang="en-US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12" name="Object 25"/>
          <p:cNvGraphicFramePr>
            <a:graphicFrameLocks noChangeAspect="1"/>
          </p:cNvGraphicFramePr>
          <p:nvPr/>
        </p:nvGraphicFramePr>
        <p:xfrm>
          <a:off x="6383973" y="4220210"/>
          <a:ext cx="4699635" cy="767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公式" r:id="rId5" imgW="1358900" imgH="228600" progId="Equation.3">
                  <p:embed/>
                </p:oleObj>
              </mc:Choice>
              <mc:Fallback>
                <p:oleObj name="公式" r:id="rId5" imgW="1358900" imgH="228600" progId="Equation.3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83973" y="4220210"/>
                        <a:ext cx="4699635" cy="7670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8763000" y="345440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42685" y="3448050"/>
            <a:ext cx="35242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63000" y="3397250"/>
            <a:ext cx="352425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79820" y="3470275"/>
            <a:ext cx="352425" cy="4603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3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43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4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43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3164" grpId="0"/>
      <p:bldP spid="1243167" grpId="0"/>
      <p:bldP spid="15" grpId="0"/>
      <p:bldP spid="14" grpId="0"/>
      <p:bldP spid="17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586" name="Text Box 18"/>
          <p:cNvSpPr txBox="1">
            <a:spLocks noChangeArrowheads="1"/>
          </p:cNvSpPr>
          <p:nvPr/>
        </p:nvSpPr>
        <p:spPr bwMode="auto">
          <a:xfrm>
            <a:off x="42440" y="457200"/>
            <a:ext cx="2219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四、电势</a:t>
            </a:r>
            <a:endParaRPr kumimoji="1" lang="zh-CN" altLang="en-US" sz="3200" b="1" dirty="0">
              <a:solidFill>
                <a:srgbClr val="0406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61592" name="Object 24"/>
          <p:cNvGraphicFramePr>
            <a:graphicFrameLocks noChangeAspect="1"/>
          </p:cNvGraphicFramePr>
          <p:nvPr/>
        </p:nvGraphicFramePr>
        <p:xfrm>
          <a:off x="4021150" y="2847586"/>
          <a:ext cx="1571606" cy="99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公式" r:id="rId1" imgW="11887200" imgH="10058400" progId="Equation.3">
                  <p:embed/>
                </p:oleObj>
              </mc:Choice>
              <mc:Fallback>
                <p:oleObj name="公式" r:id="rId1" imgW="11887200" imgH="10058400" progId="Equation.3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21150" y="2847586"/>
                        <a:ext cx="1571606" cy="998016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94" name="Text Box 26"/>
          <p:cNvSpPr txBox="1">
            <a:spLocks noChangeArrowheads="1"/>
          </p:cNvSpPr>
          <p:nvPr/>
        </p:nvSpPr>
        <p:spPr bwMode="auto">
          <a:xfrm>
            <a:off x="266527" y="1067279"/>
            <a:ext cx="273615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、定义：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1595" name="Text Box 27"/>
          <p:cNvSpPr txBox="1">
            <a:spLocks noChangeArrowheads="1"/>
          </p:cNvSpPr>
          <p:nvPr/>
        </p:nvSpPr>
        <p:spPr bwMode="auto">
          <a:xfrm>
            <a:off x="842591" y="1772816"/>
            <a:ext cx="1008693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电荷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在电场中某一点的电势能与它的电荷量的比值，叫做这一点的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电势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1596" name="Text Box 28"/>
          <p:cNvSpPr txBox="1">
            <a:spLocks noChangeArrowheads="1"/>
          </p:cNvSpPr>
          <p:nvPr/>
        </p:nvSpPr>
        <p:spPr bwMode="auto">
          <a:xfrm>
            <a:off x="398530" y="3083623"/>
            <a:ext cx="24721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、定义式：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261599" name="Object 31"/>
          <p:cNvGraphicFramePr>
            <a:graphicFrameLocks noChangeAspect="1"/>
          </p:cNvGraphicFramePr>
          <p:nvPr/>
        </p:nvGraphicFramePr>
        <p:xfrm>
          <a:off x="4737537" y="4760915"/>
          <a:ext cx="2297041" cy="66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公式" r:id="rId3" imgW="13411200" imgH="5181600" progId="Equation.3">
                  <p:embed/>
                </p:oleObj>
              </mc:Choice>
              <mc:Fallback>
                <p:oleObj name="公式" r:id="rId3" imgW="13411200" imgH="5181600" progId="Equation.3">
                  <p:embed/>
                  <p:pic>
                    <p:nvPicPr>
                      <p:cNvPr id="0" name="图片 8238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37537" y="4760915"/>
                        <a:ext cx="2297041" cy="664422"/>
                      </a:xfrm>
                      <a:prstGeom prst="rect">
                        <a:avLst/>
                      </a:prstGeom>
                      <a:noFill/>
                      <a:ln w="9525" cap="flat" cmpd="sng">
                        <a:solidFill>
                          <a:srgbClr val="0000FF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600" name="AutoShape 32"/>
          <p:cNvSpPr>
            <a:spLocks noChangeArrowheads="1"/>
          </p:cNvSpPr>
          <p:nvPr/>
        </p:nvSpPr>
        <p:spPr bwMode="auto">
          <a:xfrm>
            <a:off x="408601" y="4760915"/>
            <a:ext cx="2882284" cy="828326"/>
          </a:xfrm>
          <a:prstGeom prst="wedgeRoundRectCallout">
            <a:avLst>
              <a:gd name="adj1" fmla="val 94180"/>
              <a:gd name="adj2" fmla="val 2462"/>
              <a:gd name="adj3" fmla="val 16667"/>
            </a:avLst>
          </a:prstGeom>
          <a:solidFill>
            <a:srgbClr val="FFFFCC">
              <a:alpha val="80000"/>
            </a:srgbClr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kumimoji="1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kumimoji="1"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mgh</a:t>
            </a:r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相类比</a:t>
            </a:r>
            <a:endParaRPr kumimoji="1"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1601" name="AutoShape 33"/>
          <p:cNvSpPr>
            <a:spLocks noChangeArrowheads="1"/>
          </p:cNvSpPr>
          <p:nvPr/>
        </p:nvSpPr>
        <p:spPr bwMode="auto">
          <a:xfrm>
            <a:off x="6819255" y="3079823"/>
            <a:ext cx="2160124" cy="1089640"/>
          </a:xfrm>
          <a:prstGeom prst="wedgeRoundRectCallout">
            <a:avLst>
              <a:gd name="adj1" fmla="val -172255"/>
              <a:gd name="adj2" fmla="val -13444"/>
              <a:gd name="adj3" fmla="val 16667"/>
            </a:avLst>
          </a:prstGeom>
          <a:solidFill>
            <a:srgbClr val="FFFFCC">
              <a:alpha val="80000"/>
            </a:srgbClr>
          </a:solidFill>
          <a:ln w="9525" algn="ctr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电势</a:t>
            </a:r>
            <a:r>
              <a:rPr kumimoji="1"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高度</a:t>
            </a:r>
            <a:r>
              <a:rPr kumimoji="1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1"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相类似</a:t>
            </a:r>
            <a:endParaRPr kumimoji="1"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6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6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61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6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1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1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1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1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6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1594" grpId="0"/>
      <p:bldP spid="1261595" grpId="0"/>
      <p:bldP spid="1261596" grpId="0"/>
      <p:bldP spid="1261600" grpId="0" animBg="1"/>
      <p:bldP spid="12616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23" name="Text Box 7"/>
          <p:cNvSpPr txBox="1">
            <a:spLocks noChangeArrowheads="1"/>
          </p:cNvSpPr>
          <p:nvPr/>
        </p:nvSpPr>
        <p:spPr bwMode="auto">
          <a:xfrm>
            <a:off x="410543" y="1123156"/>
            <a:ext cx="532859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、单位：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伏特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，符号为</a:t>
            </a:r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</a:t>
            </a:r>
            <a:endParaRPr kumimoji="1"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63627" name="Text Box 11"/>
          <p:cNvSpPr txBox="1">
            <a:spLocks noChangeArrowheads="1"/>
          </p:cNvSpPr>
          <p:nvPr/>
        </p:nvSpPr>
        <p:spPr bwMode="auto">
          <a:xfrm>
            <a:off x="410845" y="1783715"/>
            <a:ext cx="11369675" cy="25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、电势的特性：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①固有性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②相对性：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电势是相对于零势能参考点的，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一般选取无穷远电势为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，实际应用中常取大地电势为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0</a:t>
            </a:r>
            <a:endParaRPr kumimoji="1" lang="en-US" altLang="zh-CN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③标量性：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电势只有大小，没有方向，正负表示大小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63630" name="Text Box 14"/>
          <p:cNvSpPr txBox="1">
            <a:spLocks noChangeArrowheads="1"/>
          </p:cNvSpPr>
          <p:nvPr/>
        </p:nvSpPr>
        <p:spPr bwMode="auto">
          <a:xfrm>
            <a:off x="410796" y="4509115"/>
            <a:ext cx="9510902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、沿电场线 </a:t>
            </a:r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场强</a:t>
            </a:r>
            <a:r>
              <a:rPr kumimoji="1"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方向电势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越来越低</a:t>
            </a:r>
            <a:endParaRPr kumimoji="1"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2440" y="457200"/>
            <a:ext cx="2219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四、电势</a:t>
            </a:r>
            <a:endParaRPr kumimoji="1" lang="zh-CN" altLang="en-US" sz="3200" b="1" dirty="0">
              <a:solidFill>
                <a:srgbClr val="0406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6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3623" grpId="0"/>
      <p:bldP spid="1263627" grpId="0" bldLvl="0" animBg="1"/>
      <p:bldP spid="126363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Text Box 2"/>
          <p:cNvSpPr txBox="1">
            <a:spLocks noChangeArrowheads="1"/>
          </p:cNvSpPr>
          <p:nvPr/>
        </p:nvSpPr>
        <p:spPr bwMode="auto">
          <a:xfrm>
            <a:off x="266527" y="1063427"/>
            <a:ext cx="6219142" cy="46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505" indent="-35750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6286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 b="1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在电场中一条电场线上有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如图所示，若将电荷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lang="en-US" altLang="zh-CN" sz="2800" b="1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=-2.0×10</a:t>
            </a:r>
            <a:r>
              <a:rPr kumimoji="0" lang="en-US" altLang="zh-CN" sz="2800" b="1" baseline="30000" dirty="0">
                <a:ea typeface="黑体" panose="02010609060101010101" pitchFamily="49" charset="-122"/>
                <a:cs typeface="Times New Roman" panose="02020603050405020304" pitchFamily="18" charset="0"/>
              </a:rPr>
              <a:t>-7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点移到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点，电场力做了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-4.0×10</a:t>
            </a:r>
            <a:r>
              <a:rPr kumimoji="0" lang="en-US" altLang="zh-CN" sz="2800" b="1" baseline="30000" dirty="0">
                <a:ea typeface="黑体" panose="02010609060101010101" pitchFamily="49" charset="-122"/>
                <a:cs typeface="Times New Roman" panose="02020603050405020304" pitchFamily="18" charset="0"/>
              </a:rPr>
              <a:t>-4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J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的功。</a:t>
            </a:r>
            <a:endParaRPr kumimoji="0" lang="zh-CN" altLang="en-US" sz="28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点为零电势点，</a:t>
            </a:r>
            <a:r>
              <a:rPr kumimoji="0" lang="en-US" altLang="zh-CN" sz="2800" b="1" i="1" dirty="0" err="1">
                <a:ea typeface="黑体" panose="02010609060101010101" pitchFamily="49" charset="-122"/>
                <a:cs typeface="Times New Roman" panose="02020603050405020304" pitchFamily="18" charset="0"/>
              </a:rPr>
              <a:t>φ</a:t>
            </a:r>
            <a:r>
              <a:rPr kumimoji="0" lang="en-US" altLang="zh-CN" sz="2800" b="1" baseline="-25000" dirty="0" err="1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等于多少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kumimoji="0" lang="en-US" altLang="zh-CN" sz="28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电场线的方向如何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kumimoji="0" lang="en-US" altLang="zh-CN" sz="28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如将电荷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q</a:t>
            </a:r>
            <a:r>
              <a:rPr kumimoji="0" lang="en-US" altLang="zh-CN" sz="2800" b="1" baseline="-25000" dirty="0"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=+1.0×10</a:t>
            </a:r>
            <a:r>
              <a:rPr kumimoji="0" lang="en-US" altLang="zh-CN" sz="2800" b="1" baseline="30000" dirty="0">
                <a:ea typeface="黑体" panose="02010609060101010101" pitchFamily="49" charset="-122"/>
                <a:cs typeface="Times New Roman" panose="02020603050405020304" pitchFamily="18" charset="0"/>
              </a:rPr>
              <a:t>-7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点移到</a:t>
            </a:r>
            <a:r>
              <a:rPr kumimoji="0" lang="en-US" altLang="zh-CN" sz="2800" b="1" i="1" dirty="0"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点， </a:t>
            </a:r>
            <a:r>
              <a:rPr kumimoji="0" lang="en-US" altLang="zh-CN" sz="2800" b="1" i="1" dirty="0" err="1">
                <a:ea typeface="黑体" panose="02010609060101010101" pitchFamily="49" charset="-122"/>
                <a:cs typeface="Times New Roman" panose="02020603050405020304" pitchFamily="18" charset="0"/>
              </a:rPr>
              <a:t>φ</a:t>
            </a:r>
            <a:r>
              <a:rPr kumimoji="0" lang="en-US" altLang="zh-CN" sz="2800" b="1" baseline="-25000" dirty="0" err="1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等于多少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电场力做了多少功</a:t>
            </a:r>
            <a:r>
              <a:rPr kumimoji="0" lang="en-US" altLang="zh-CN" sz="2800" b="1" dirty="0"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endParaRPr kumimoji="0" lang="en-US" altLang="zh-CN" sz="28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268739" name="Group 3"/>
          <p:cNvGrpSpPr/>
          <p:nvPr/>
        </p:nvGrpSpPr>
        <p:grpSpPr bwMode="auto">
          <a:xfrm>
            <a:off x="6915576" y="692696"/>
            <a:ext cx="4995818" cy="400050"/>
            <a:chOff x="1519" y="3158"/>
            <a:chExt cx="2359" cy="252"/>
          </a:xfrm>
        </p:grpSpPr>
        <p:sp>
          <p:nvSpPr>
            <p:cNvPr id="1268740" name="Line 4"/>
            <p:cNvSpPr>
              <a:spLocks noChangeShapeType="1"/>
            </p:cNvSpPr>
            <p:nvPr/>
          </p:nvSpPr>
          <p:spPr bwMode="auto">
            <a:xfrm>
              <a:off x="1519" y="3385"/>
              <a:ext cx="2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8741" name="Oval 5"/>
            <p:cNvSpPr>
              <a:spLocks noChangeArrowheads="1"/>
            </p:cNvSpPr>
            <p:nvPr/>
          </p:nvSpPr>
          <p:spPr bwMode="auto">
            <a:xfrm>
              <a:off x="2019" y="3365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8742" name="Oval 6"/>
            <p:cNvSpPr>
              <a:spLocks noChangeArrowheads="1"/>
            </p:cNvSpPr>
            <p:nvPr/>
          </p:nvSpPr>
          <p:spPr bwMode="auto">
            <a:xfrm>
              <a:off x="3379" y="3359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68743" name="Text Box 7"/>
            <p:cNvSpPr txBox="1">
              <a:spLocks noChangeArrowheads="1"/>
            </p:cNvSpPr>
            <p:nvPr/>
          </p:nvSpPr>
          <p:spPr bwMode="auto">
            <a:xfrm>
              <a:off x="1928" y="3158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8744" name="Text Box 8"/>
            <p:cNvSpPr txBox="1">
              <a:spLocks noChangeArrowheads="1"/>
            </p:cNvSpPr>
            <p:nvPr/>
          </p:nvSpPr>
          <p:spPr bwMode="auto">
            <a:xfrm>
              <a:off x="3288" y="3158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251303" y="1345738"/>
            <a:ext cx="302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</a:t>
            </a:r>
            <a:r>
              <a:rPr lang="en-US" altLang="zh-CN" sz="2800" b="1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7210432" y="1868958"/>
          <a:ext cx="4315528" cy="1020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Equation" r:id="rId1" imgW="45110400" imgH="10668000" progId="Equation.DSMT4">
                  <p:embed/>
                </p:oleObj>
              </mc:Choice>
              <mc:Fallback>
                <p:oleObj name="Equation" r:id="rId1" imgW="45110400" imgH="10668000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210432" y="1868958"/>
                        <a:ext cx="4315528" cy="102056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541800" y="2852936"/>
          <a:ext cx="2373800" cy="115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3" imgW="22555200" imgH="10972800" progId="Equation.DSMT4">
                  <p:embed/>
                </p:oleObj>
              </mc:Choice>
              <mc:Fallback>
                <p:oleObj name="Equation" r:id="rId3" imgW="22555200" imgH="10972800" progId="Equation.DSMT4">
                  <p:embed/>
                  <p:pic>
                    <p:nvPicPr>
                      <p:cNvPr id="0" name="图片 9250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41800" y="2852936"/>
                        <a:ext cx="2373800" cy="115511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9052735" y="585838"/>
            <a:ext cx="1638870" cy="477589"/>
            <a:chOff x="9052735" y="585838"/>
            <a:chExt cx="1638870" cy="477589"/>
          </a:xfrm>
        </p:grpSpPr>
        <p:cxnSp>
          <p:nvCxnSpPr>
            <p:cNvPr id="6" name="直接箭头连接符 5"/>
            <p:cNvCxnSpPr/>
            <p:nvPr/>
          </p:nvCxnSpPr>
          <p:spPr>
            <a:xfrm>
              <a:off x="9052735" y="1063427"/>
              <a:ext cx="160917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0115572" y="585838"/>
              <a:ext cx="576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81715" y="4509120"/>
            <a:ext cx="383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qU</a:t>
            </a:r>
            <a:r>
              <a:rPr lang="en-US" altLang="zh-CN" sz="280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=2×10</a:t>
            </a:r>
            <a:r>
              <a:rPr lang="en-US" altLang="zh-CN" sz="280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-4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J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标注 4"/>
          <p:cNvSpPr/>
          <p:nvPr/>
        </p:nvSpPr>
        <p:spPr>
          <a:xfrm>
            <a:off x="2426767" y="5949280"/>
            <a:ext cx="3960440" cy="773261"/>
          </a:xfrm>
          <a:prstGeom prst="wedgeRectCallout">
            <a:avLst>
              <a:gd name="adj1" fmla="val -53715"/>
              <a:gd name="adj2" fmla="val -146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电势由电场决定</a:t>
            </a:r>
            <a:r>
              <a:rPr lang="en-US" altLang="zh-CN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φ</a:t>
            </a:r>
            <a:r>
              <a:rPr lang="en-US" altLang="zh-CN" sz="2400" b="1" baseline="-250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不变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4310" y="1124585"/>
            <a:ext cx="1188656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问题探究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5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：</a:t>
            </a:r>
            <a:r>
              <a:rPr sz="2800" dirty="0">
                <a:solidFill>
                  <a:srgbClr val="0000FF"/>
                </a:solidFill>
                <a:ea typeface="黑体" panose="02010609060101010101" pitchFamily="49" charset="-122"/>
              </a:rPr>
              <a:t>在重力场中,</a:t>
            </a:r>
            <a:r>
              <a:rPr 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用等高线表示地势的高低，在电场中用等势面来表示电势的高低，简述：什么是等势面？等势面有什么特点？</a:t>
            </a:r>
            <a:endParaRPr lang="zh-CN"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课堂探究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9524" name="Text Box 4"/>
          <p:cNvSpPr txBox="1">
            <a:spLocks noChangeArrowheads="1"/>
          </p:cNvSpPr>
          <p:nvPr/>
        </p:nvSpPr>
        <p:spPr bwMode="auto">
          <a:xfrm>
            <a:off x="121920" y="548640"/>
            <a:ext cx="32238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04060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五、等势面</a:t>
            </a:r>
            <a:endParaRPr kumimoji="1" lang="zh-CN" altLang="en-US" sz="3600" b="1">
              <a:solidFill>
                <a:srgbClr val="0406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0210" y="2348865"/>
            <a:ext cx="79502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1562735" y="2348865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重力做功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5019040" y="2362835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功能关系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280670" y="3002915"/>
            <a:ext cx="1054735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G=mg</a:t>
            </a:r>
            <a:endParaRPr lang="en-US" altLang="zh-CN" sz="2400" b="1" i="1"/>
          </a:p>
        </p:txBody>
      </p:sp>
      <p:sp>
        <p:nvSpPr>
          <p:cNvPr id="11" name="文本框 10"/>
          <p:cNvSpPr txBox="1"/>
          <p:nvPr/>
        </p:nvSpPr>
        <p:spPr>
          <a:xfrm>
            <a:off x="1432560" y="3002280"/>
            <a:ext cx="1291590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W=m</a:t>
            </a:r>
            <a:r>
              <a:rPr lang="en-US" altLang="zh-CN" sz="2400" b="1" i="1">
                <a:solidFill>
                  <a:srgbClr val="FF0000"/>
                </a:solidFill>
              </a:rPr>
              <a:t>gh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3120390" y="2997200"/>
            <a:ext cx="1601470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Ep=</a:t>
            </a:r>
            <a:r>
              <a:rPr lang="en-US" altLang="zh-CN" sz="2400" b="1" i="1">
                <a:solidFill>
                  <a:schemeClr val="tx1"/>
                </a:solidFill>
              </a:rPr>
              <a:t>mgh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4947285" y="3045460"/>
            <a:ext cx="2191385" cy="119888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W=-ΔEp</a:t>
            </a:r>
            <a:endParaRPr lang="en-US" altLang="zh-CN" sz="2400" b="1" i="1"/>
          </a:p>
          <a:p>
            <a:endParaRPr lang="en-US" altLang="zh-CN" sz="2400" b="1"/>
          </a:p>
          <a:p>
            <a:endParaRPr lang="en-US" altLang="zh-CN" sz="2400" b="1"/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90795" y="3442970"/>
          <a:ext cx="1584325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257300" imgH="482600" progId="Equation.KSEE3">
                  <p:embed/>
                </p:oleObj>
              </mc:Choice>
              <mc:Fallback>
                <p:oleObj name="" r:id="rId1" imgW="12573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90795" y="3442970"/>
                        <a:ext cx="1584325" cy="60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/>
          <p:cNvCxnSpPr>
            <a:stCxn id="4" idx="3"/>
            <a:endCxn id="6" idx="1"/>
          </p:cNvCxnSpPr>
          <p:nvPr/>
        </p:nvCxnSpPr>
        <p:spPr>
          <a:xfrm>
            <a:off x="1205230" y="2579370"/>
            <a:ext cx="357505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6" idx="3"/>
            <a:endCxn id="7" idx="1"/>
          </p:cNvCxnSpPr>
          <p:nvPr/>
        </p:nvCxnSpPr>
        <p:spPr>
          <a:xfrm>
            <a:off x="2969895" y="2579370"/>
            <a:ext cx="247650" cy="6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8" idx="1"/>
          </p:cNvCxnSpPr>
          <p:nvPr/>
        </p:nvCxnSpPr>
        <p:spPr>
          <a:xfrm flipV="1">
            <a:off x="3329940" y="2593340"/>
            <a:ext cx="1689100" cy="139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4" idx="2"/>
            <a:endCxn id="9" idx="0"/>
          </p:cNvCxnSpPr>
          <p:nvPr/>
        </p:nvCxnSpPr>
        <p:spPr>
          <a:xfrm>
            <a:off x="807720" y="280924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211070" y="279527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937635" y="282321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739130" y="282321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217545" y="2349500"/>
            <a:ext cx="1407160" cy="4603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重力势能</a:t>
            </a:r>
            <a:endParaRPr lang="zh-CN" altLang="en-US" sz="2400" b="1"/>
          </a:p>
        </p:txBody>
      </p:sp>
      <p:cxnSp>
        <p:nvCxnSpPr>
          <p:cNvPr id="2" name="直接连接符 1"/>
          <p:cNvCxnSpPr/>
          <p:nvPr/>
        </p:nvCxnSpPr>
        <p:spPr>
          <a:xfrm>
            <a:off x="6426200" y="2582545"/>
            <a:ext cx="1184910" cy="107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629525" y="2357755"/>
            <a:ext cx="79502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地势</a:t>
            </a:r>
            <a:endParaRPr lang="zh-CN" altLang="en-US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8985250" y="2352040"/>
            <a:ext cx="110109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等高线</a:t>
            </a:r>
            <a:endParaRPr lang="zh-CN" altLang="en-US" sz="2400" b="1"/>
          </a:p>
        </p:txBody>
      </p:sp>
      <p:cxnSp>
        <p:nvCxnSpPr>
          <p:cNvPr id="24" name="直接连接符 23"/>
          <p:cNvCxnSpPr>
            <a:endCxn id="22" idx="1"/>
          </p:cNvCxnSpPr>
          <p:nvPr/>
        </p:nvCxnSpPr>
        <p:spPr>
          <a:xfrm>
            <a:off x="8403590" y="2571750"/>
            <a:ext cx="581660" cy="1079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810500" y="3025140"/>
            <a:ext cx="433070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h</a:t>
            </a:r>
            <a:endParaRPr lang="en-US" altLang="zh-CN" sz="2400" b="1" i="1"/>
          </a:p>
        </p:txBody>
      </p:sp>
      <p:cxnSp>
        <p:nvCxnSpPr>
          <p:cNvPr id="27" name="直接连接符 26"/>
          <p:cNvCxnSpPr/>
          <p:nvPr/>
        </p:nvCxnSpPr>
        <p:spPr>
          <a:xfrm>
            <a:off x="7999095" y="282321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等高线"/>
          <p:cNvPicPr>
            <a:picLocks noChangeAspect="1"/>
          </p:cNvPicPr>
          <p:nvPr/>
        </p:nvPicPr>
        <p:blipFill>
          <a:blip r:embed="rId3"/>
          <a:srcRect l="4077" r="2188" b="10310"/>
          <a:stretch>
            <a:fillRect/>
          </a:stretch>
        </p:blipFill>
        <p:spPr>
          <a:xfrm>
            <a:off x="8587740" y="3014980"/>
            <a:ext cx="2212340" cy="1351915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</p:pic>
      <p:cxnSp>
        <p:nvCxnSpPr>
          <p:cNvPr id="29" name="直接连接符 28"/>
          <p:cNvCxnSpPr/>
          <p:nvPr/>
        </p:nvCxnSpPr>
        <p:spPr>
          <a:xfrm>
            <a:off x="9572625" y="280924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266700" y="4725035"/>
            <a:ext cx="110109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电场力</a:t>
            </a:r>
            <a:endParaRPr lang="zh-CN" altLang="en-US" sz="2400" b="1"/>
          </a:p>
        </p:txBody>
      </p:sp>
      <p:sp>
        <p:nvSpPr>
          <p:cNvPr id="31" name="文本框 30"/>
          <p:cNvSpPr txBox="1"/>
          <p:nvPr/>
        </p:nvSpPr>
        <p:spPr>
          <a:xfrm>
            <a:off x="1484630" y="4725670"/>
            <a:ext cx="171323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电场力做功</a:t>
            </a:r>
            <a:endParaRPr lang="zh-CN" altLang="en-US" sz="2400" b="1"/>
          </a:p>
        </p:txBody>
      </p:sp>
      <p:sp>
        <p:nvSpPr>
          <p:cNvPr id="32" name="文本框 31"/>
          <p:cNvSpPr txBox="1"/>
          <p:nvPr/>
        </p:nvSpPr>
        <p:spPr>
          <a:xfrm>
            <a:off x="3428365" y="4725670"/>
            <a:ext cx="110109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电势能</a:t>
            </a:r>
            <a:endParaRPr lang="zh-CN" altLang="en-US" sz="2400" b="1"/>
          </a:p>
        </p:txBody>
      </p:sp>
      <p:sp>
        <p:nvSpPr>
          <p:cNvPr id="33" name="文本框 32"/>
          <p:cNvSpPr txBox="1"/>
          <p:nvPr/>
        </p:nvSpPr>
        <p:spPr>
          <a:xfrm>
            <a:off x="5598160" y="4722495"/>
            <a:ext cx="140716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功能关系</a:t>
            </a:r>
            <a:endParaRPr lang="zh-CN" altLang="en-US" sz="2400" b="1"/>
          </a:p>
        </p:txBody>
      </p:sp>
      <p:sp>
        <p:nvSpPr>
          <p:cNvPr id="34" name="文本框 33"/>
          <p:cNvSpPr txBox="1"/>
          <p:nvPr/>
        </p:nvSpPr>
        <p:spPr>
          <a:xfrm>
            <a:off x="345440" y="5372735"/>
            <a:ext cx="93599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F=qE</a:t>
            </a:r>
            <a:endParaRPr lang="en-US" altLang="zh-CN" sz="2400" b="1" i="1"/>
          </a:p>
        </p:txBody>
      </p:sp>
      <p:sp>
        <p:nvSpPr>
          <p:cNvPr id="35" name="文本框 34"/>
          <p:cNvSpPr txBox="1"/>
          <p:nvPr/>
        </p:nvSpPr>
        <p:spPr>
          <a:xfrm>
            <a:off x="1692275" y="5386705"/>
            <a:ext cx="1223645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W=qE</a:t>
            </a:r>
            <a:r>
              <a:rPr lang="en-US" altLang="zh-CN" sz="2400" b="1" i="1">
                <a:solidFill>
                  <a:srgbClr val="FF0000"/>
                </a:solidFill>
              </a:rPr>
              <a:t>d</a:t>
            </a:r>
            <a:endParaRPr lang="zh-CN" altLang="en-US" sz="2400" b="1"/>
          </a:p>
        </p:txBody>
      </p:sp>
      <p:sp>
        <p:nvSpPr>
          <p:cNvPr id="37" name="文本框 36"/>
          <p:cNvSpPr txBox="1"/>
          <p:nvPr/>
        </p:nvSpPr>
        <p:spPr>
          <a:xfrm>
            <a:off x="4789170" y="5358765"/>
            <a:ext cx="3239770" cy="11988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W=-ΔEp</a:t>
            </a:r>
            <a:endParaRPr lang="en-US" altLang="zh-CN" sz="2400" b="1" i="1"/>
          </a:p>
          <a:p>
            <a:endParaRPr lang="en-US" altLang="zh-CN" sz="2400" b="1"/>
          </a:p>
          <a:p>
            <a:endParaRPr lang="en-US" altLang="zh-CN" sz="2400" b="1"/>
          </a:p>
        </p:txBody>
      </p:sp>
      <p:graphicFrame>
        <p:nvGraphicFramePr>
          <p:cNvPr id="38" name="对象 3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999990" y="5841365"/>
          <a:ext cx="3089275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4" imgW="2451100" imgH="482600" progId="Equation.KSEE3">
                  <p:embed/>
                </p:oleObj>
              </mc:Choice>
              <mc:Fallback>
                <p:oleObj name="" r:id="rId4" imgW="24511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9990" y="5841365"/>
                        <a:ext cx="3089275" cy="60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直接连接符 39"/>
          <p:cNvCxnSpPr>
            <a:stCxn id="30" idx="3"/>
            <a:endCxn id="31" idx="1"/>
          </p:cNvCxnSpPr>
          <p:nvPr/>
        </p:nvCxnSpPr>
        <p:spPr>
          <a:xfrm>
            <a:off x="1367790" y="4955540"/>
            <a:ext cx="116840" cy="63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stCxn id="31" idx="3"/>
            <a:endCxn id="32" idx="1"/>
          </p:cNvCxnSpPr>
          <p:nvPr/>
        </p:nvCxnSpPr>
        <p:spPr>
          <a:xfrm>
            <a:off x="3197860" y="4956175"/>
            <a:ext cx="230505" cy="0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stCxn id="32" idx="3"/>
            <a:endCxn id="33" idx="1"/>
          </p:cNvCxnSpPr>
          <p:nvPr/>
        </p:nvCxnSpPr>
        <p:spPr>
          <a:xfrm flipV="1">
            <a:off x="4529455" y="4953000"/>
            <a:ext cx="1068705" cy="31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30" idx="2"/>
            <a:endCxn id="34" idx="0"/>
          </p:cNvCxnSpPr>
          <p:nvPr/>
        </p:nvCxnSpPr>
        <p:spPr>
          <a:xfrm flipH="1">
            <a:off x="813435" y="5185410"/>
            <a:ext cx="3810" cy="18732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306955" y="5161915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3978910" y="5198745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6301105" y="5153025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对象 48">
            <a:hlinkClick r:id="" action="ppaction://ole?verb=0"/>
          </p:cNvPr>
          <p:cNvGraphicFramePr/>
          <p:nvPr/>
        </p:nvGraphicFramePr>
        <p:xfrm>
          <a:off x="3348673" y="5386705"/>
          <a:ext cx="1323975" cy="57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" name="" r:id="rId6" imgW="698500" imgH="241300" progId="Equation.3">
                  <p:embed/>
                </p:oleObj>
              </mc:Choice>
              <mc:Fallback>
                <p:oleObj name="" r:id="rId6" imgW="698500" imgH="241300" progId="Equation.3">
                  <p:embed/>
                  <p:pic>
                    <p:nvPicPr>
                      <p:cNvPr id="0" name="图片 1025" descr="image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8673" y="5386705"/>
                        <a:ext cx="1323975" cy="5765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70C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直接连接符 50"/>
          <p:cNvCxnSpPr/>
          <p:nvPr/>
        </p:nvCxnSpPr>
        <p:spPr>
          <a:xfrm>
            <a:off x="7005320" y="4928870"/>
            <a:ext cx="1311910" cy="26670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/>
          <p:cNvSpPr txBox="1"/>
          <p:nvPr/>
        </p:nvSpPr>
        <p:spPr>
          <a:xfrm>
            <a:off x="9356725" y="4667250"/>
            <a:ext cx="79502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pPr algn="l"/>
            <a:r>
              <a:rPr lang="zh-CN" altLang="en-US" sz="2400" b="1"/>
              <a:t>等</a:t>
            </a:r>
            <a:r>
              <a:rPr lang="zh-CN" altLang="en-US" sz="2400" b="1">
                <a:sym typeface="+mn-ea"/>
              </a:rPr>
              <a:t>势</a:t>
            </a:r>
            <a:endParaRPr lang="en-US" altLang="zh-CN" sz="2400" b="1">
              <a:sym typeface="+mn-ea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8605520" y="4869180"/>
            <a:ext cx="734060" cy="139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8533130" y="517906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789160" y="5153025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对象 59">
            <a:hlinkClick r:id="" action="ppaction://ole?verb=0"/>
          </p:cNvPr>
          <p:cNvGraphicFramePr/>
          <p:nvPr/>
        </p:nvGraphicFramePr>
        <p:xfrm>
          <a:off x="8101330" y="5386705"/>
          <a:ext cx="864870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" name="" r:id="rId8" imgW="482600" imgH="419100" progId="Equation.3">
                  <p:embed/>
                </p:oleObj>
              </mc:Choice>
              <mc:Fallback>
                <p:oleObj name="" r:id="rId8" imgW="482600" imgH="419100" progId="Equation.3">
                  <p:embed/>
                  <p:pic>
                    <p:nvPicPr>
                      <p:cNvPr id="0" name="图片 1025" descr="image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01330" y="5386705"/>
                        <a:ext cx="864870" cy="6902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28575">
                        <a:solidFill>
                          <a:srgbClr val="0070C0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文本框 51"/>
          <p:cNvSpPr txBox="1"/>
          <p:nvPr/>
        </p:nvSpPr>
        <p:spPr>
          <a:xfrm>
            <a:off x="8101330" y="4667250"/>
            <a:ext cx="79502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电势</a:t>
            </a:r>
            <a:endParaRPr lang="zh-CN" altLang="en-US" sz="2400" b="1"/>
          </a:p>
        </p:txBody>
      </p:sp>
      <p:sp>
        <p:nvSpPr>
          <p:cNvPr id="62" name="文本框 61"/>
          <p:cNvSpPr txBox="1"/>
          <p:nvPr/>
        </p:nvSpPr>
        <p:spPr>
          <a:xfrm>
            <a:off x="9555480" y="5372735"/>
            <a:ext cx="433070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?</a:t>
            </a:r>
            <a:endParaRPr lang="en-US" altLang="zh-CN" sz="2400" b="1" i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Text Box 2"/>
          <p:cNvSpPr txBox="1">
            <a:spLocks noChangeArrowheads="1"/>
          </p:cNvSpPr>
          <p:nvPr/>
        </p:nvSpPr>
        <p:spPr bwMode="auto">
          <a:xfrm>
            <a:off x="68828" y="514669"/>
            <a:ext cx="3898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五、等势面</a:t>
            </a:r>
            <a:endParaRPr kumimoji="1" lang="zh-CN" altLang="en-US" sz="3200" b="1" dirty="0">
              <a:solidFill>
                <a:srgbClr val="04060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73859" name="Text Box 3"/>
          <p:cNvSpPr txBox="1">
            <a:spLocks noChangeArrowheads="1"/>
          </p:cNvSpPr>
          <p:nvPr/>
        </p:nvSpPr>
        <p:spPr bwMode="auto">
          <a:xfrm>
            <a:off x="50165" y="2813685"/>
            <a:ext cx="1246124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、等势面的特点：</a:t>
            </a:r>
            <a:endParaRPr kumimoji="1"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等势面与电场线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垂直，</a:t>
            </a:r>
            <a:r>
              <a:rPr kumimoji="1"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并且由电势高的</a:t>
            </a:r>
            <a:r>
              <a:rPr kumimoji="1"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等势面指向电势低的等势面，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在等同一势面上移动电荷，电场力不做功。</a:t>
            </a:r>
            <a:endParaRPr kumimoji="1"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73861" name="Text Box 5"/>
          <p:cNvSpPr txBox="1">
            <a:spLocks noChangeArrowheads="1"/>
          </p:cNvSpPr>
          <p:nvPr/>
        </p:nvSpPr>
        <p:spPr bwMode="auto">
          <a:xfrm>
            <a:off x="194519" y="1341439"/>
            <a:ext cx="273615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、定义：</a:t>
            </a:r>
            <a:endParaRPr kumimoji="1"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73862" name="Text Box 6"/>
          <p:cNvSpPr txBox="1">
            <a:spLocks noChangeArrowheads="1"/>
          </p:cNvSpPr>
          <p:nvPr/>
        </p:nvSpPr>
        <p:spPr bwMode="auto">
          <a:xfrm>
            <a:off x="338535" y="2074863"/>
            <a:ext cx="100869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电场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中电势相同的各点构成的面，叫做</a:t>
            </a: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等势面</a:t>
            </a:r>
            <a:r>
              <a:rPr kumimoji="1"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kumimoji="1"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4436745"/>
            <a:ext cx="1189545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kumimoji="1"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）在同一幅等差等势面图中，等势面越密集的地方电场越强，等势面越稀疏的地方电场越弱。</a:t>
            </a:r>
            <a:endParaRPr kumimoji="1"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165" y="5567680"/>
            <a:ext cx="10170795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p>
            <a:pPr algn="l"/>
            <a:r>
              <a:rPr kumimoji="1"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kumimoji="1" lang="en-US" altLang="zh-CN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）不相交，假想的。</a:t>
            </a:r>
            <a:endParaRPr kumimoji="1" lang="en-US" altLang="zh-CN" sz="3200" b="1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4310" y="1124585"/>
            <a:ext cx="118865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问题探究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6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：描绘等量异种电荷电场的等势面，其中垂线上电势如何变化？</a:t>
            </a:r>
            <a:endParaRPr lang="zh-CN"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课堂探究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9524" name="Text Box 4"/>
          <p:cNvSpPr txBox="1">
            <a:spLocks noChangeArrowheads="1"/>
          </p:cNvSpPr>
          <p:nvPr/>
        </p:nvSpPr>
        <p:spPr bwMode="auto">
          <a:xfrm>
            <a:off x="121920" y="548640"/>
            <a:ext cx="32238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3600" b="1" dirty="0">
                <a:solidFill>
                  <a:srgbClr val="04060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五、等势面</a:t>
            </a:r>
            <a:endParaRPr kumimoji="1" lang="zh-CN" altLang="en-US" sz="3600" b="1">
              <a:solidFill>
                <a:srgbClr val="04060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4886" name="Picture 6" descr="11131434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58" y="3716339"/>
            <a:ext cx="3629856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" y="514985"/>
            <a:ext cx="53962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六、典型场的等势面分布</a:t>
            </a:r>
            <a:endParaRPr kumimoji="1" lang="zh-CN" altLang="en-US" sz="3200" b="1" dirty="0">
              <a:solidFill>
                <a:srgbClr val="04060C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7" name="图片 36" descr="6d81800a19d8bc3ec1960e59828ba61ea9d34582[1]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380" y="1099185"/>
            <a:ext cx="2494915" cy="2192655"/>
          </a:xfrm>
          <a:prstGeom prst="rect">
            <a:avLst/>
          </a:prstGeom>
        </p:spPr>
      </p:pic>
      <p:pic>
        <p:nvPicPr>
          <p:cNvPr id="39" name="图片 38" descr="aec379310a55b3194ab6efb341a98226cefc17ac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745" y="1341120"/>
            <a:ext cx="2032000" cy="2042795"/>
          </a:xfrm>
          <a:prstGeom prst="rect">
            <a:avLst/>
          </a:prstGeom>
        </p:spPr>
      </p:pic>
      <p:pic>
        <p:nvPicPr>
          <p:cNvPr id="46" name="图片 45" descr="u=2119211157,3467013514&amp;fm=26&amp;gp=0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07145" y="1158240"/>
            <a:ext cx="2638425" cy="2225675"/>
          </a:xfrm>
          <a:prstGeom prst="rect">
            <a:avLst/>
          </a:prstGeom>
        </p:spPr>
      </p:pic>
      <p:pic>
        <p:nvPicPr>
          <p:cNvPr id="47" name="图片 46" descr="cb8065380cd79123ce0db01bad345982b3b780eb[1]"/>
          <p:cNvPicPr>
            <a:picLocks noChangeAspect="1"/>
          </p:cNvPicPr>
          <p:nvPr/>
        </p:nvPicPr>
        <p:blipFill>
          <a:blip r:embed="rId5" cstate="print"/>
          <a:srcRect l="8606" t="4494" r="6600" b="46420"/>
          <a:stretch>
            <a:fillRect/>
          </a:stretch>
        </p:blipFill>
        <p:spPr>
          <a:xfrm>
            <a:off x="5739130" y="1052830"/>
            <a:ext cx="3046730" cy="2388870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842010" y="4077335"/>
            <a:ext cx="4754880" cy="119888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线垂直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等势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孤立点电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同心球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等量异号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中垂面，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等量同号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戴眼罩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平行等距</a:t>
            </a:r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匀强场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，等分法寻等势面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 descr="0ff41bd5ad6eddc47a0920dc32dbb6fd5266332e[1]"/>
          <p:cNvPicPr>
            <a:picLocks noChangeAspect="1"/>
          </p:cNvPicPr>
          <p:nvPr/>
        </p:nvPicPr>
        <p:blipFill>
          <a:blip r:embed="rId6" cstate="print"/>
          <a:srcRect l="17790" t="16641" r="17083" b="17652"/>
          <a:stretch>
            <a:fillRect/>
          </a:stretch>
        </p:blipFill>
        <p:spPr>
          <a:xfrm>
            <a:off x="6116955" y="3716655"/>
            <a:ext cx="2291080" cy="2311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5" name="Text Box 3"/>
          <p:cNvSpPr txBox="1">
            <a:spLocks noChangeArrowheads="1"/>
          </p:cNvSpPr>
          <p:nvPr/>
        </p:nvSpPr>
        <p:spPr bwMode="auto">
          <a:xfrm>
            <a:off x="265758" y="692433"/>
            <a:ext cx="10441160" cy="36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关于等势面，正确的说法是（   </a:t>
            </a:r>
            <a:r>
              <a:rPr kumimoji="1"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）</a:t>
            </a:r>
            <a:b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．电荷在等势面上移动时不受电场力作用，所以不做功</a:t>
            </a:r>
            <a:b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．等势面上各点的场强大小相等</a:t>
            </a:r>
            <a:b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．等势面一定跟电场线垂直</a:t>
            </a:r>
            <a:b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</a:br>
            <a:r>
              <a:rPr kumimoji="1"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．两等势面不能相交</a:t>
            </a:r>
            <a:endParaRPr kumimoji="1" lang="zh-CN" altLang="en-US" sz="32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86438" y="90845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6527" y="548680"/>
            <a:ext cx="6408712" cy="6309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、如下电场中，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两点场强和电势都相同的是	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．距正的点电荷等距离的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．等量异种点电荷的连线的中垂线上，距连线中点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．等量同种点电荷的连线上，距连线中点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．两块带有等量异种电荷的平行金属板间，距同一板不等距离的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40808" y="3429000"/>
            <a:ext cx="4846041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正的点电荷电场线和等势面分布，如图，</a:t>
            </a:r>
            <a:r>
              <a:rPr lang="en-US" altLang="zh-CN" sz="28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两点在同一等势面上，电势相同，场强大小相同，但方向不同，故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错．</a:t>
            </a:r>
            <a:endParaRPr lang="zh-CN" altLang="en-US" sz="2800" b="1" kern="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04" y="662599"/>
            <a:ext cx="2356843" cy="230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34983" y="1916832"/>
            <a:ext cx="648072" cy="745077"/>
            <a:chOff x="7611343" y="5636251"/>
            <a:chExt cx="576064" cy="88909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136" name="直接连接符 135"/>
          <p:cNvCxnSpPr/>
          <p:nvPr/>
        </p:nvCxnSpPr>
        <p:spPr>
          <a:xfrm flipH="1">
            <a:off x="4465320" y="4368165"/>
            <a:ext cx="33020" cy="108013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2555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知识结构化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67250" y="1555750"/>
            <a:ext cx="532130" cy="193802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动力学条件</a:t>
            </a:r>
            <a:endParaRPr lang="zh-CN" altLang="en-US" sz="2400" b="1"/>
          </a:p>
        </p:txBody>
      </p:sp>
      <p:sp>
        <p:nvSpPr>
          <p:cNvPr id="72" name="文本框 71"/>
          <p:cNvSpPr txBox="1"/>
          <p:nvPr/>
        </p:nvSpPr>
        <p:spPr>
          <a:xfrm>
            <a:off x="3803015" y="1323340"/>
            <a:ext cx="534035" cy="1568450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平衡问题</a:t>
            </a:r>
            <a:endParaRPr lang="zh-CN" altLang="en-US" sz="2400" b="1"/>
          </a:p>
        </p:txBody>
      </p:sp>
      <p:sp>
        <p:nvSpPr>
          <p:cNvPr id="73" name="文本框 72"/>
          <p:cNvSpPr txBox="1"/>
          <p:nvPr/>
        </p:nvSpPr>
        <p:spPr>
          <a:xfrm>
            <a:off x="2541905" y="3072765"/>
            <a:ext cx="184023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非平衡问题</a:t>
            </a:r>
            <a:endParaRPr lang="zh-CN" altLang="en-US" sz="2400" b="1"/>
          </a:p>
        </p:txBody>
      </p:sp>
      <p:sp>
        <p:nvSpPr>
          <p:cNvPr id="74" name="左大括号 73"/>
          <p:cNvSpPr/>
          <p:nvPr/>
        </p:nvSpPr>
        <p:spPr>
          <a:xfrm rot="10800000">
            <a:off x="4396740" y="1700530"/>
            <a:ext cx="242570" cy="1657350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606040" y="683895"/>
            <a:ext cx="168910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叠加问题</a:t>
            </a:r>
            <a:endParaRPr lang="zh-CN" altLang="en-US" sz="2400" b="1"/>
          </a:p>
        </p:txBody>
      </p:sp>
      <p:sp>
        <p:nvSpPr>
          <p:cNvPr id="20" name="文本框 19"/>
          <p:cNvSpPr txBox="1"/>
          <p:nvPr/>
        </p:nvSpPr>
        <p:spPr>
          <a:xfrm>
            <a:off x="5603240" y="838835"/>
            <a:ext cx="517525" cy="8299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轨迹</a:t>
            </a:r>
            <a:endParaRPr lang="zh-CN" altLang="en-US" sz="2400" b="1"/>
          </a:p>
        </p:txBody>
      </p:sp>
      <p:sp>
        <p:nvSpPr>
          <p:cNvPr id="28" name="文本框 27"/>
          <p:cNvSpPr txBox="1"/>
          <p:nvPr/>
        </p:nvSpPr>
        <p:spPr>
          <a:xfrm>
            <a:off x="6326505" y="571500"/>
            <a:ext cx="882015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直线</a:t>
            </a:r>
            <a:endParaRPr lang="zh-CN" altLang="en-US" sz="2400" b="1"/>
          </a:p>
        </p:txBody>
      </p:sp>
      <p:sp>
        <p:nvSpPr>
          <p:cNvPr id="30" name="文本框 29"/>
          <p:cNvSpPr txBox="1"/>
          <p:nvPr/>
        </p:nvSpPr>
        <p:spPr>
          <a:xfrm>
            <a:off x="6343015" y="1400810"/>
            <a:ext cx="865505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曲线</a:t>
            </a:r>
            <a:endParaRPr lang="zh-CN" altLang="en-US" sz="2400" b="1"/>
          </a:p>
        </p:txBody>
      </p:sp>
      <p:sp>
        <p:nvSpPr>
          <p:cNvPr id="32" name="左大括号 31"/>
          <p:cNvSpPr/>
          <p:nvPr/>
        </p:nvSpPr>
        <p:spPr>
          <a:xfrm>
            <a:off x="6120765" y="763905"/>
            <a:ext cx="205740" cy="852805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左大括号 15"/>
          <p:cNvSpPr/>
          <p:nvPr/>
        </p:nvSpPr>
        <p:spPr>
          <a:xfrm>
            <a:off x="5243195" y="1250315"/>
            <a:ext cx="297815" cy="2536825"/>
          </a:xfrm>
          <a:prstGeom prst="leftBrace">
            <a:avLst>
              <a:gd name="adj1" fmla="val 0"/>
              <a:gd name="adj2" fmla="val 50000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552440" y="2112645"/>
            <a:ext cx="840740" cy="82994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速度</a:t>
            </a:r>
            <a:r>
              <a:rPr lang="en-US" altLang="zh-CN" sz="2400" b="1"/>
              <a:t> </a:t>
            </a:r>
            <a:r>
              <a:rPr lang="zh-CN" altLang="en-US" sz="2400" b="1"/>
              <a:t>增减</a:t>
            </a:r>
            <a:endParaRPr lang="zh-CN" altLang="en-US" sz="2400" b="1"/>
          </a:p>
        </p:txBody>
      </p:sp>
      <p:sp>
        <p:nvSpPr>
          <p:cNvPr id="33" name="文本框 32"/>
          <p:cNvSpPr txBox="1"/>
          <p:nvPr/>
        </p:nvSpPr>
        <p:spPr>
          <a:xfrm>
            <a:off x="5584190" y="3054985"/>
            <a:ext cx="835025" cy="119888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速度变化快慢</a:t>
            </a:r>
            <a:endParaRPr lang="zh-CN" altLang="en-US" sz="2400" b="1"/>
          </a:p>
        </p:txBody>
      </p:sp>
      <p:sp>
        <p:nvSpPr>
          <p:cNvPr id="34" name="文本框 33"/>
          <p:cNvSpPr txBox="1"/>
          <p:nvPr/>
        </p:nvSpPr>
        <p:spPr>
          <a:xfrm>
            <a:off x="7434580" y="601980"/>
            <a:ext cx="2480310" cy="398780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合力与速度同一直线</a:t>
            </a:r>
            <a:endParaRPr lang="zh-CN" altLang="en-US" sz="2000" b="1"/>
          </a:p>
        </p:txBody>
      </p:sp>
      <p:sp>
        <p:nvSpPr>
          <p:cNvPr id="35" name="文本框 34"/>
          <p:cNvSpPr txBox="1"/>
          <p:nvPr/>
        </p:nvSpPr>
        <p:spPr>
          <a:xfrm>
            <a:off x="7446010" y="1144270"/>
            <a:ext cx="2231390" cy="3987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sz="2000" b="1"/>
              <a:t>合力指向轨迹内侧</a:t>
            </a:r>
            <a:endParaRPr lang="zh-CN" altLang="en-US" sz="2000" b="1"/>
          </a:p>
        </p:txBody>
      </p:sp>
      <p:cxnSp>
        <p:nvCxnSpPr>
          <p:cNvPr id="36" name="直接连接符 35"/>
          <p:cNvCxnSpPr/>
          <p:nvPr/>
        </p:nvCxnSpPr>
        <p:spPr>
          <a:xfrm>
            <a:off x="7208520" y="787400"/>
            <a:ext cx="20701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9923780" y="763905"/>
            <a:ext cx="1800225" cy="0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左大括号 41"/>
          <p:cNvSpPr/>
          <p:nvPr/>
        </p:nvSpPr>
        <p:spPr>
          <a:xfrm>
            <a:off x="7225665" y="1360170"/>
            <a:ext cx="203835" cy="542290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421880" y="1617345"/>
            <a:ext cx="2521585" cy="3987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sz="2000" b="1"/>
              <a:t>速度沿轨迹切线方向</a:t>
            </a:r>
            <a:endParaRPr lang="zh-CN" altLang="en-US" sz="2000" b="1"/>
          </a:p>
        </p:txBody>
      </p:sp>
      <p:cxnSp>
        <p:nvCxnSpPr>
          <p:cNvPr id="44" name="直接连接符 43"/>
          <p:cNvCxnSpPr/>
          <p:nvPr/>
        </p:nvCxnSpPr>
        <p:spPr>
          <a:xfrm>
            <a:off x="5397500" y="2518410"/>
            <a:ext cx="143510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左大括号 45"/>
          <p:cNvSpPr/>
          <p:nvPr/>
        </p:nvSpPr>
        <p:spPr>
          <a:xfrm>
            <a:off x="8313420" y="2358390"/>
            <a:ext cx="204470" cy="533400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518525" y="2131695"/>
            <a:ext cx="882015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加速</a:t>
            </a:r>
            <a:endParaRPr lang="zh-CN" altLang="en-US" sz="2400" b="1"/>
          </a:p>
        </p:txBody>
      </p:sp>
      <p:cxnSp>
        <p:nvCxnSpPr>
          <p:cNvPr id="52" name="直接连接符 51"/>
          <p:cNvCxnSpPr/>
          <p:nvPr/>
        </p:nvCxnSpPr>
        <p:spPr>
          <a:xfrm>
            <a:off x="9418955" y="2853055"/>
            <a:ext cx="43180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8517890" y="2655570"/>
            <a:ext cx="882015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减速</a:t>
            </a:r>
            <a:endParaRPr lang="zh-CN" altLang="en-US" sz="2400" b="1"/>
          </a:p>
        </p:txBody>
      </p:sp>
      <p:sp>
        <p:nvSpPr>
          <p:cNvPr id="59" name="文本框 58"/>
          <p:cNvSpPr txBox="1"/>
          <p:nvPr/>
        </p:nvSpPr>
        <p:spPr>
          <a:xfrm>
            <a:off x="9779635" y="2690495"/>
            <a:ext cx="69342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钝角</a:t>
            </a:r>
            <a:endParaRPr lang="zh-CN" altLang="en-US" sz="2000" b="1"/>
          </a:p>
        </p:txBody>
      </p:sp>
      <p:cxnSp>
        <p:nvCxnSpPr>
          <p:cNvPr id="60" name="直接连接符 59"/>
          <p:cNvCxnSpPr/>
          <p:nvPr/>
        </p:nvCxnSpPr>
        <p:spPr>
          <a:xfrm flipH="1">
            <a:off x="11715115" y="763905"/>
            <a:ext cx="8890" cy="2134235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10441305" y="2275840"/>
            <a:ext cx="1282700" cy="7620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67"/>
          <p:cNvSpPr txBox="1"/>
          <p:nvPr/>
        </p:nvSpPr>
        <p:spPr>
          <a:xfrm>
            <a:off x="10558145" y="1967865"/>
            <a:ext cx="1139190" cy="36830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F</a:t>
            </a:r>
            <a:r>
              <a:rPr lang="zh-CN" altLang="en-US" b="1">
                <a:solidFill>
                  <a:schemeClr val="tx1"/>
                </a:solidFill>
              </a:rPr>
              <a:t>、</a:t>
            </a:r>
            <a:r>
              <a:rPr lang="en-US" altLang="zh-CN" b="1">
                <a:solidFill>
                  <a:schemeClr val="tx1"/>
                </a:solidFill>
              </a:rPr>
              <a:t>v</a:t>
            </a:r>
            <a:r>
              <a:rPr lang="zh-CN" altLang="en-US" b="1">
                <a:solidFill>
                  <a:schemeClr val="tx1"/>
                </a:solidFill>
              </a:rPr>
              <a:t>同向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0558145" y="2592070"/>
            <a:ext cx="1139190" cy="368300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none" rtlCol="0">
            <a:spAutoFit/>
          </a:bodyPr>
          <a:p>
            <a:r>
              <a:rPr lang="en-US" altLang="zh-CN" b="1">
                <a:solidFill>
                  <a:schemeClr val="tx1"/>
                </a:solidFill>
              </a:rPr>
              <a:t>F</a:t>
            </a:r>
            <a:r>
              <a:rPr lang="zh-CN" altLang="en-US" b="1">
                <a:solidFill>
                  <a:schemeClr val="tx1"/>
                </a:solidFill>
              </a:rPr>
              <a:t>、</a:t>
            </a:r>
            <a:r>
              <a:rPr lang="en-US" altLang="zh-CN" b="1">
                <a:solidFill>
                  <a:schemeClr val="tx1"/>
                </a:solidFill>
              </a:rPr>
              <a:t>v</a:t>
            </a:r>
            <a:r>
              <a:rPr lang="zh-CN" altLang="en-US" b="1">
                <a:solidFill>
                  <a:schemeClr val="tx1"/>
                </a:solidFill>
              </a:rPr>
              <a:t>反向</a:t>
            </a:r>
            <a:endParaRPr lang="zh-CN" altLang="en-US" b="1">
              <a:solidFill>
                <a:schemeClr val="tx1"/>
              </a:solidFill>
            </a:endParaRPr>
          </a:p>
        </p:txBody>
      </p:sp>
      <p:cxnSp>
        <p:nvCxnSpPr>
          <p:cNvPr id="70" name="直接连接符 69"/>
          <p:cNvCxnSpPr/>
          <p:nvPr/>
        </p:nvCxnSpPr>
        <p:spPr>
          <a:xfrm flipV="1">
            <a:off x="10454005" y="2891790"/>
            <a:ext cx="1282700" cy="7620"/>
          </a:xfrm>
          <a:prstGeom prst="line">
            <a:avLst/>
          </a:prstGeom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46" idx="1"/>
          </p:cNvCxnSpPr>
          <p:nvPr/>
        </p:nvCxnSpPr>
        <p:spPr>
          <a:xfrm>
            <a:off x="6419850" y="2604135"/>
            <a:ext cx="1893570" cy="20955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/>
          <p:cNvSpPr txBox="1"/>
          <p:nvPr/>
        </p:nvSpPr>
        <p:spPr>
          <a:xfrm>
            <a:off x="6443980" y="2206625"/>
            <a:ext cx="2033905" cy="39878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合力与速度夹角</a:t>
            </a:r>
            <a:endParaRPr lang="zh-CN" altLang="en-US" sz="2000" b="1">
              <a:sym typeface="+mn-ea"/>
            </a:endParaRPr>
          </a:p>
        </p:txBody>
      </p:sp>
      <p:cxnSp>
        <p:nvCxnSpPr>
          <p:cNvPr id="78" name="直接连接符 77"/>
          <p:cNvCxnSpPr/>
          <p:nvPr/>
        </p:nvCxnSpPr>
        <p:spPr>
          <a:xfrm>
            <a:off x="9401175" y="2362200"/>
            <a:ext cx="43180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9779635" y="2090420"/>
            <a:ext cx="69342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锐角</a:t>
            </a:r>
            <a:endParaRPr lang="zh-CN" altLang="en-US" sz="2000" b="1"/>
          </a:p>
        </p:txBody>
      </p:sp>
      <p:sp>
        <p:nvSpPr>
          <p:cNvPr id="80" name="左大括号 79"/>
          <p:cNvSpPr/>
          <p:nvPr/>
        </p:nvSpPr>
        <p:spPr>
          <a:xfrm>
            <a:off x="8321675" y="3470275"/>
            <a:ext cx="204470" cy="533400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1" name="直接连接符 80"/>
          <p:cNvCxnSpPr>
            <a:endCxn id="80" idx="1"/>
          </p:cNvCxnSpPr>
          <p:nvPr/>
        </p:nvCxnSpPr>
        <p:spPr>
          <a:xfrm>
            <a:off x="6428105" y="3644265"/>
            <a:ext cx="1893570" cy="20955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文本框 81"/>
          <p:cNvSpPr txBox="1"/>
          <p:nvPr/>
        </p:nvSpPr>
        <p:spPr>
          <a:xfrm>
            <a:off x="6443345" y="3317240"/>
            <a:ext cx="2033905" cy="39878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合力大小和方向</a:t>
            </a:r>
            <a:endParaRPr lang="zh-CN" altLang="en-US" sz="2000" b="1"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526145" y="3258820"/>
            <a:ext cx="1151890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匀变速</a:t>
            </a:r>
            <a:endParaRPr lang="zh-CN" altLang="en-US" sz="2400" b="1"/>
          </a:p>
        </p:txBody>
      </p:sp>
      <p:cxnSp>
        <p:nvCxnSpPr>
          <p:cNvPr id="86" name="直接连接符 85"/>
          <p:cNvCxnSpPr/>
          <p:nvPr/>
        </p:nvCxnSpPr>
        <p:spPr>
          <a:xfrm>
            <a:off x="9701530" y="3959860"/>
            <a:ext cx="43180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本框 87"/>
          <p:cNvSpPr txBox="1"/>
          <p:nvPr/>
        </p:nvSpPr>
        <p:spPr>
          <a:xfrm>
            <a:off x="8525510" y="3782695"/>
            <a:ext cx="1152525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变加速</a:t>
            </a:r>
            <a:endParaRPr lang="zh-CN" altLang="en-US" sz="2400" b="1"/>
          </a:p>
        </p:txBody>
      </p:sp>
      <p:sp>
        <p:nvSpPr>
          <p:cNvPr id="89" name="文本框 88"/>
          <p:cNvSpPr txBox="1"/>
          <p:nvPr/>
        </p:nvSpPr>
        <p:spPr>
          <a:xfrm>
            <a:off x="10062210" y="3797300"/>
            <a:ext cx="69342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变力</a:t>
            </a:r>
            <a:endParaRPr lang="zh-CN" altLang="en-US" sz="2000" b="1"/>
          </a:p>
        </p:txBody>
      </p:sp>
      <p:cxnSp>
        <p:nvCxnSpPr>
          <p:cNvPr id="90" name="直接连接符 89"/>
          <p:cNvCxnSpPr/>
          <p:nvPr/>
        </p:nvCxnSpPr>
        <p:spPr>
          <a:xfrm>
            <a:off x="9683750" y="3469005"/>
            <a:ext cx="43180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91"/>
          <p:cNvSpPr txBox="1"/>
          <p:nvPr/>
        </p:nvSpPr>
        <p:spPr>
          <a:xfrm>
            <a:off x="10062210" y="3197225"/>
            <a:ext cx="69342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恒力</a:t>
            </a:r>
            <a:endParaRPr lang="zh-CN" altLang="en-US" sz="2000" b="1"/>
          </a:p>
        </p:txBody>
      </p:sp>
      <p:cxnSp>
        <p:nvCxnSpPr>
          <p:cNvPr id="101" name="直接连接符 100"/>
          <p:cNvCxnSpPr>
            <a:stCxn id="75" idx="3"/>
            <a:endCxn id="10" idx="0"/>
          </p:cNvCxnSpPr>
          <p:nvPr/>
        </p:nvCxnSpPr>
        <p:spPr>
          <a:xfrm>
            <a:off x="4295140" y="914400"/>
            <a:ext cx="638175" cy="641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文本框 102"/>
          <p:cNvSpPr txBox="1"/>
          <p:nvPr/>
        </p:nvSpPr>
        <p:spPr>
          <a:xfrm>
            <a:off x="50165" y="1268730"/>
            <a:ext cx="3480435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二力等大反向同一直线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04" name="左大括号 103"/>
          <p:cNvSpPr/>
          <p:nvPr/>
        </p:nvSpPr>
        <p:spPr>
          <a:xfrm rot="10800000">
            <a:off x="3537585" y="1473200"/>
            <a:ext cx="248285" cy="1235710"/>
          </a:xfrm>
          <a:prstGeom prst="leftBrac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1066800" y="1877695"/>
            <a:ext cx="247015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三力首尾相接△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336040" y="2407920"/>
            <a:ext cx="2215515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多力正交分解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1101090" y="3115945"/>
            <a:ext cx="1233805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chemeClr val="tx1"/>
                </a:solidFill>
              </a:rPr>
              <a:t>F</a:t>
            </a:r>
            <a:r>
              <a:rPr lang="zh-CN" altLang="en-US" sz="2400" b="1" i="1" baseline="-25000">
                <a:solidFill>
                  <a:schemeClr val="tx1"/>
                </a:solidFill>
              </a:rPr>
              <a:t>合</a:t>
            </a:r>
            <a:r>
              <a:rPr lang="en-US" altLang="zh-CN" sz="2400" b="1" i="1">
                <a:solidFill>
                  <a:schemeClr val="tx1"/>
                </a:solidFill>
              </a:rPr>
              <a:t>=ma</a:t>
            </a:r>
            <a:endParaRPr lang="zh-CN" altLang="en-US" sz="2400" b="1" i="1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2334895" y="3330575"/>
            <a:ext cx="20701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平行四边形 123"/>
          <p:cNvSpPr/>
          <p:nvPr/>
        </p:nvSpPr>
        <p:spPr>
          <a:xfrm>
            <a:off x="4586605" y="855980"/>
            <a:ext cx="503555" cy="288290"/>
          </a:xfrm>
          <a:prstGeom prst="parallelogram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6" name="左大括号 125"/>
          <p:cNvSpPr/>
          <p:nvPr/>
        </p:nvSpPr>
        <p:spPr>
          <a:xfrm rot="5400000">
            <a:off x="5980430" y="-850265"/>
            <a:ext cx="525145" cy="10380345"/>
          </a:xfrm>
          <a:prstGeom prst="leftBrace">
            <a:avLst>
              <a:gd name="adj1" fmla="val 0"/>
              <a:gd name="adj2" fmla="val 63118"/>
            </a:avLst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7" name="直接连接符 126"/>
          <p:cNvCxnSpPr/>
          <p:nvPr/>
        </p:nvCxnSpPr>
        <p:spPr>
          <a:xfrm flipH="1">
            <a:off x="4874895" y="3501390"/>
            <a:ext cx="26035" cy="7918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文本框 127"/>
          <p:cNvSpPr txBox="1"/>
          <p:nvPr/>
        </p:nvSpPr>
        <p:spPr>
          <a:xfrm>
            <a:off x="482600" y="4985385"/>
            <a:ext cx="126365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匀变直</a:t>
            </a:r>
            <a:endParaRPr lang="zh-CN" altLang="en-US" sz="2400" b="1"/>
          </a:p>
        </p:txBody>
      </p:sp>
      <p:sp>
        <p:nvSpPr>
          <p:cNvPr id="130" name="文本框 129"/>
          <p:cNvSpPr txBox="1"/>
          <p:nvPr/>
        </p:nvSpPr>
        <p:spPr>
          <a:xfrm>
            <a:off x="4029710" y="5229225"/>
            <a:ext cx="903605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平抛</a:t>
            </a:r>
            <a:endParaRPr lang="zh-CN" altLang="en-US" sz="2400" b="1"/>
          </a:p>
        </p:txBody>
      </p:sp>
      <p:sp>
        <p:nvSpPr>
          <p:cNvPr id="132" name="文本框 131"/>
          <p:cNvSpPr txBox="1"/>
          <p:nvPr/>
        </p:nvSpPr>
        <p:spPr>
          <a:xfrm>
            <a:off x="10923905" y="5121910"/>
            <a:ext cx="937260" cy="82994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匀速圆周</a:t>
            </a:r>
            <a:r>
              <a:rPr lang="en-US" altLang="zh-CN" sz="2400" b="1"/>
              <a:t>     </a:t>
            </a:r>
            <a:endParaRPr lang="en-US" altLang="zh-CN" sz="2400" b="1"/>
          </a:p>
        </p:txBody>
      </p:sp>
      <p:sp>
        <p:nvSpPr>
          <p:cNvPr id="133" name="文本框 132"/>
          <p:cNvSpPr txBox="1"/>
          <p:nvPr/>
        </p:nvSpPr>
        <p:spPr>
          <a:xfrm>
            <a:off x="8842375" y="5166995"/>
            <a:ext cx="93726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圆周</a:t>
            </a:r>
            <a:endParaRPr lang="zh-CN" altLang="en-US" sz="2400" b="1"/>
          </a:p>
        </p:txBody>
      </p:sp>
      <p:cxnSp>
        <p:nvCxnSpPr>
          <p:cNvPr id="134" name="直接连接符 133"/>
          <p:cNvCxnSpPr/>
          <p:nvPr/>
        </p:nvCxnSpPr>
        <p:spPr>
          <a:xfrm>
            <a:off x="1058545" y="4436745"/>
            <a:ext cx="0" cy="504190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文本框 134"/>
          <p:cNvSpPr txBox="1"/>
          <p:nvPr/>
        </p:nvSpPr>
        <p:spPr>
          <a:xfrm>
            <a:off x="-38735" y="4293235"/>
            <a:ext cx="1090930" cy="70675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恒力，</a:t>
            </a:r>
            <a:endParaRPr lang="zh-CN" altLang="en-US" sz="2000" b="1">
              <a:sym typeface="+mn-ea"/>
            </a:endParaRPr>
          </a:p>
          <a:p>
            <a:r>
              <a:rPr lang="zh-CN" altLang="en-US" sz="2000" b="1">
                <a:sym typeface="+mn-ea"/>
              </a:rPr>
              <a:t>与</a:t>
            </a:r>
            <a:r>
              <a:rPr lang="en-US" altLang="zh-CN" sz="2000" b="1">
                <a:sym typeface="+mn-ea"/>
              </a:rPr>
              <a:t>v</a:t>
            </a:r>
            <a:r>
              <a:rPr lang="zh-CN" altLang="en-US" sz="2000" b="1">
                <a:sym typeface="+mn-ea"/>
              </a:rPr>
              <a:t>共线</a:t>
            </a:r>
            <a:endParaRPr lang="zh-CN" altLang="en-US" sz="2000" b="1">
              <a:sym typeface="+mn-ea"/>
            </a:endParaRPr>
          </a:p>
        </p:txBody>
      </p:sp>
      <p:sp>
        <p:nvSpPr>
          <p:cNvPr id="137" name="文本框 136"/>
          <p:cNvSpPr txBox="1"/>
          <p:nvPr/>
        </p:nvSpPr>
        <p:spPr>
          <a:xfrm>
            <a:off x="3075305" y="4368165"/>
            <a:ext cx="1369695" cy="70675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只受重力，水平抛出</a:t>
            </a:r>
            <a:endParaRPr lang="zh-CN" altLang="en-US" sz="2000" b="1">
              <a:sym typeface="+mn-ea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4587240" y="4398010"/>
            <a:ext cx="1298575" cy="70675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只受重力，倾斜抛出</a:t>
            </a:r>
            <a:endParaRPr lang="zh-CN" altLang="en-US" sz="2000" b="1">
              <a:sym typeface="+mn-ea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 flipH="1">
            <a:off x="7783195" y="4368165"/>
            <a:ext cx="22225" cy="1015365"/>
          </a:xfrm>
          <a:prstGeom prst="line">
            <a:avLst/>
          </a:prstGeom>
          <a:ln w="28575" cmpd="sng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文本框 141"/>
          <p:cNvSpPr txBox="1"/>
          <p:nvPr/>
        </p:nvSpPr>
        <p:spPr>
          <a:xfrm>
            <a:off x="6027420" y="4378325"/>
            <a:ext cx="1720850" cy="70675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恒力，</a:t>
            </a:r>
            <a:endParaRPr lang="zh-CN" altLang="en-US" sz="2000" b="1">
              <a:sym typeface="+mn-ea"/>
            </a:endParaRPr>
          </a:p>
          <a:p>
            <a:r>
              <a:rPr lang="zh-CN" altLang="en-US" sz="2000" b="1">
                <a:sym typeface="+mn-ea"/>
              </a:rPr>
              <a:t>轨迹为抛物线</a:t>
            </a:r>
            <a:endParaRPr lang="zh-CN" altLang="en-US" sz="2000" b="1">
              <a:sym typeface="+mn-ea"/>
            </a:endParaRPr>
          </a:p>
        </p:txBody>
      </p:sp>
      <p:cxnSp>
        <p:nvCxnSpPr>
          <p:cNvPr id="143" name="直接连接符 142"/>
          <p:cNvCxnSpPr>
            <a:endCxn id="133" idx="0"/>
          </p:cNvCxnSpPr>
          <p:nvPr/>
        </p:nvCxnSpPr>
        <p:spPr>
          <a:xfrm flipH="1">
            <a:off x="9311005" y="4364990"/>
            <a:ext cx="28575" cy="80200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>
            <a:off x="11427460" y="4437380"/>
            <a:ext cx="5080" cy="684530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 flipH="1">
            <a:off x="5875020" y="4320540"/>
            <a:ext cx="33020" cy="1080135"/>
          </a:xfrm>
          <a:prstGeom prst="line">
            <a:avLst/>
          </a:prstGeom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文本框 145"/>
          <p:cNvSpPr txBox="1"/>
          <p:nvPr/>
        </p:nvSpPr>
        <p:spPr>
          <a:xfrm>
            <a:off x="9683750" y="4378325"/>
            <a:ext cx="1893570" cy="70675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变力，</a:t>
            </a:r>
            <a:endParaRPr lang="zh-CN" altLang="en-US" sz="2000" b="1">
              <a:sym typeface="+mn-ea"/>
            </a:endParaRPr>
          </a:p>
          <a:p>
            <a:r>
              <a:rPr lang="zh-CN" altLang="en-US" sz="2000" b="1">
                <a:sym typeface="+mn-ea"/>
              </a:rPr>
              <a:t>始终指向圆心</a:t>
            </a:r>
            <a:r>
              <a:rPr lang="en-US" altLang="zh-CN" sz="2000" b="1">
                <a:sym typeface="+mn-ea"/>
              </a:rPr>
              <a:t> </a:t>
            </a:r>
            <a:endParaRPr lang="en-US" altLang="zh-CN" sz="2000" b="1">
              <a:sym typeface="+mn-ea"/>
            </a:endParaRPr>
          </a:p>
        </p:txBody>
      </p:sp>
      <p:graphicFrame>
        <p:nvGraphicFramePr>
          <p:cNvPr id="148" name="对象 14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30895" y="4519930"/>
          <a:ext cx="83883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622300" imgH="419100" progId="Equation.KSEE3">
                  <p:embed/>
                </p:oleObj>
              </mc:Choice>
              <mc:Fallback>
                <p:oleObj name="" r:id="rId1" imgW="622300" imgH="4191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30895" y="4519930"/>
                        <a:ext cx="838835" cy="565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" name="文本框 148"/>
          <p:cNvSpPr txBox="1"/>
          <p:nvPr/>
        </p:nvSpPr>
        <p:spPr>
          <a:xfrm>
            <a:off x="387350" y="6220460"/>
            <a:ext cx="1616075" cy="460375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自由落体</a:t>
            </a:r>
            <a:endParaRPr lang="zh-CN" altLang="en-US" sz="2400" b="1"/>
          </a:p>
        </p:txBody>
      </p:sp>
      <p:sp>
        <p:nvSpPr>
          <p:cNvPr id="150" name="文本框 149"/>
          <p:cNvSpPr txBox="1"/>
          <p:nvPr/>
        </p:nvSpPr>
        <p:spPr>
          <a:xfrm>
            <a:off x="2426970" y="6220460"/>
            <a:ext cx="1616075" cy="460375"/>
          </a:xfrm>
          <a:prstGeom prst="rect">
            <a:avLst/>
          </a:prstGeom>
          <a:noFill/>
          <a:ln w="28575" cmpd="sng">
            <a:solidFill>
              <a:srgbClr val="00B0F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竖直上抛</a:t>
            </a:r>
            <a:endParaRPr lang="zh-CN" altLang="en-US" sz="2400" b="1"/>
          </a:p>
        </p:txBody>
      </p:sp>
      <p:cxnSp>
        <p:nvCxnSpPr>
          <p:cNvPr id="151" name="直接连接符 150"/>
          <p:cNvCxnSpPr>
            <a:endCxn id="149" idx="0"/>
          </p:cNvCxnSpPr>
          <p:nvPr/>
        </p:nvCxnSpPr>
        <p:spPr>
          <a:xfrm flipH="1">
            <a:off x="1195705" y="5516880"/>
            <a:ext cx="6985" cy="70358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接连接符 151"/>
          <p:cNvCxnSpPr/>
          <p:nvPr/>
        </p:nvCxnSpPr>
        <p:spPr>
          <a:xfrm flipV="1">
            <a:off x="1725930" y="5157470"/>
            <a:ext cx="1565275" cy="28575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/>
          <p:cNvSpPr txBox="1"/>
          <p:nvPr/>
        </p:nvSpPr>
        <p:spPr>
          <a:xfrm>
            <a:off x="2003425" y="5290185"/>
            <a:ext cx="1438910" cy="70675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只受重力，向上抛出</a:t>
            </a:r>
            <a:endParaRPr lang="zh-CN" altLang="en-US" sz="2000" b="1">
              <a:sym typeface="+mn-ea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-93345" y="5448300"/>
            <a:ext cx="1245870" cy="706755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000" b="1">
                <a:sym typeface="+mn-ea"/>
              </a:rPr>
              <a:t>只受重力，静止释放</a:t>
            </a:r>
            <a:endParaRPr lang="zh-CN" altLang="en-US" sz="2000" b="1">
              <a:sym typeface="+mn-ea"/>
            </a:endParaRPr>
          </a:p>
        </p:txBody>
      </p:sp>
      <p:cxnSp>
        <p:nvCxnSpPr>
          <p:cNvPr id="155" name="直接连接符 154"/>
          <p:cNvCxnSpPr/>
          <p:nvPr/>
        </p:nvCxnSpPr>
        <p:spPr>
          <a:xfrm>
            <a:off x="3291205" y="5157470"/>
            <a:ext cx="0" cy="1063625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左大括号 156"/>
          <p:cNvSpPr/>
          <p:nvPr/>
        </p:nvSpPr>
        <p:spPr>
          <a:xfrm rot="10800000">
            <a:off x="889000" y="2942590"/>
            <a:ext cx="212090" cy="743585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194945" y="3455035"/>
            <a:ext cx="69342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失重</a:t>
            </a:r>
            <a:endParaRPr lang="zh-CN" altLang="en-US" sz="2000" b="1"/>
          </a:p>
        </p:txBody>
      </p:sp>
      <p:sp>
        <p:nvSpPr>
          <p:cNvPr id="159" name="文本框 158"/>
          <p:cNvSpPr txBox="1"/>
          <p:nvPr/>
        </p:nvSpPr>
        <p:spPr>
          <a:xfrm>
            <a:off x="194945" y="2757805"/>
            <a:ext cx="69342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超重</a:t>
            </a:r>
            <a:endParaRPr lang="zh-CN" altLang="en-US" sz="2000" b="1"/>
          </a:p>
        </p:txBody>
      </p:sp>
      <p:sp>
        <p:nvSpPr>
          <p:cNvPr id="161" name="文本框 160"/>
          <p:cNvSpPr txBox="1"/>
          <p:nvPr/>
        </p:nvSpPr>
        <p:spPr>
          <a:xfrm>
            <a:off x="440690" y="715010"/>
            <a:ext cx="1969770" cy="39878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  <a:prstDash val="dash"/>
          </a:ln>
        </p:spPr>
        <p:txBody>
          <a:bodyPr wrap="none" rtlCol="0">
            <a:spAutoFit/>
          </a:bodyPr>
          <a:p>
            <a:r>
              <a:rPr lang="zh-CN" altLang="en-US" sz="2000" b="1"/>
              <a:t>对称性、等效性</a:t>
            </a:r>
            <a:endParaRPr lang="zh-CN" altLang="en-US" sz="2000" b="1"/>
          </a:p>
        </p:txBody>
      </p:sp>
      <p:cxnSp>
        <p:nvCxnSpPr>
          <p:cNvPr id="162" name="直接连接符 161"/>
          <p:cNvCxnSpPr/>
          <p:nvPr/>
        </p:nvCxnSpPr>
        <p:spPr>
          <a:xfrm>
            <a:off x="2426970" y="909320"/>
            <a:ext cx="207010" cy="0"/>
          </a:xfrm>
          <a:prstGeom prst="line">
            <a:avLst/>
          </a:prstGeom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2" name="F20STBBX2RJWL64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960" y="5637530"/>
            <a:ext cx="536575" cy="536575"/>
          </a:xfrm>
          <a:prstGeom prst="rect">
            <a:avLst/>
          </a:prstGeom>
        </p:spPr>
      </p:pic>
      <p:pic>
        <p:nvPicPr>
          <p:cNvPr id="999" name="F19STBBX2RJWL44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770" y="5685155"/>
            <a:ext cx="514985" cy="527050"/>
          </a:xfrm>
          <a:prstGeom prst="rect">
            <a:avLst/>
          </a:prstGeom>
        </p:spPr>
      </p:pic>
      <p:pic>
        <p:nvPicPr>
          <p:cNvPr id="1055" name="C20STBBX2RJWL35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45" y="5805170"/>
            <a:ext cx="1365885" cy="344170"/>
          </a:xfrm>
          <a:prstGeom prst="rect">
            <a:avLst/>
          </a:prstGeom>
        </p:spPr>
      </p:pic>
      <p:pic>
        <p:nvPicPr>
          <p:cNvPr id="750" name="W20SBX2RJWL7B.eps"/>
          <p:cNvPicPr>
            <a:picLocks noChangeAspect="1"/>
          </p:cNvPicPr>
          <p:nvPr/>
        </p:nvPicPr>
        <p:blipFill>
          <a:blip r:embed="rId6"/>
          <a:srcRect r="40046"/>
          <a:stretch>
            <a:fillRect/>
          </a:stretch>
        </p:blipFill>
        <p:spPr>
          <a:xfrm>
            <a:off x="5307330" y="5689600"/>
            <a:ext cx="1583055" cy="1024255"/>
          </a:xfrm>
          <a:prstGeom prst="rect">
            <a:avLst/>
          </a:prstGeom>
        </p:spPr>
      </p:pic>
      <p:pic>
        <p:nvPicPr>
          <p:cNvPr id="763" name="H19STBBX2RJWL8.ep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3045" y="5733415"/>
            <a:ext cx="1090930" cy="1102995"/>
          </a:xfrm>
          <a:prstGeom prst="rect">
            <a:avLst/>
          </a:prstGeom>
        </p:spPr>
      </p:pic>
      <p:sp>
        <p:nvSpPr>
          <p:cNvPr id="131" name="文本框 130"/>
          <p:cNvSpPr txBox="1"/>
          <p:nvPr/>
        </p:nvSpPr>
        <p:spPr>
          <a:xfrm>
            <a:off x="5379085" y="5196840"/>
            <a:ext cx="937260" cy="46037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斜抛</a:t>
            </a:r>
            <a:endParaRPr lang="zh-CN" altLang="en-US" sz="2400" b="1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1311890" y="6355715"/>
            <a:ext cx="473075" cy="374015"/>
          </a:xfrm>
          <a:prstGeom prst="ellipse">
            <a:avLst/>
          </a:prstGeom>
          <a:noFill/>
          <a:ln w="19050">
            <a:solidFill>
              <a:srgbClr val="3366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zh-CN" i="1"/>
          </a:p>
        </p:txBody>
      </p:sp>
      <p:grpSp>
        <p:nvGrpSpPr>
          <p:cNvPr id="45" name="Group 14"/>
          <p:cNvGrpSpPr/>
          <p:nvPr/>
        </p:nvGrpSpPr>
        <p:grpSpPr bwMode="auto">
          <a:xfrm>
            <a:off x="11293475" y="5921375"/>
            <a:ext cx="340995" cy="681355"/>
            <a:chOff x="0" y="0"/>
            <a:chExt cx="911" cy="1753"/>
          </a:xfrm>
        </p:grpSpPr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553" y="0"/>
              <a:ext cx="336" cy="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zh-CN" sz="2400" i="1">
                  <a:latin typeface="Times New Roman" panose="02020603050405020304" pitchFamily="18" charset="0"/>
                  <a:ea typeface="黑体" panose="02010609060101010101" pitchFamily="49" charset="-122"/>
                </a:rPr>
                <a:t>O</a:t>
              </a:r>
              <a:endParaRPr lang="zh-CN" altLang="zh-CN" sz="2400" i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pSp>
          <p:nvGrpSpPr>
            <p:cNvPr id="14" name="Group 16"/>
            <p:cNvGrpSpPr/>
            <p:nvPr/>
          </p:nvGrpSpPr>
          <p:grpSpPr bwMode="auto">
            <a:xfrm>
              <a:off x="0" y="268"/>
              <a:ext cx="645" cy="1485"/>
              <a:chOff x="0" y="0"/>
              <a:chExt cx="645" cy="1485"/>
            </a:xfrm>
          </p:grpSpPr>
          <p:sp>
            <p:nvSpPr>
              <p:cNvPr id="55" name="Line 17"/>
              <p:cNvSpPr>
                <a:spLocks noChangeShapeType="1"/>
              </p:cNvSpPr>
              <p:nvPr/>
            </p:nvSpPr>
            <p:spPr bwMode="auto">
              <a:xfrm rot="166904" flipH="1">
                <a:off x="84" y="0"/>
                <a:ext cx="561" cy="14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56" name="Oval 18"/>
              <p:cNvSpPr>
                <a:spLocks noChangeAspect="1" noChangeArrowheads="1"/>
              </p:cNvSpPr>
              <p:nvPr/>
            </p:nvSpPr>
            <p:spPr bwMode="auto">
              <a:xfrm>
                <a:off x="0" y="1372"/>
                <a:ext cx="113" cy="11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676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/>
              </a:p>
            </p:txBody>
          </p:sp>
        </p:grpSp>
        <p:grpSp>
          <p:nvGrpSpPr>
            <p:cNvPr id="15" name="Group 19"/>
            <p:cNvGrpSpPr/>
            <p:nvPr/>
          </p:nvGrpSpPr>
          <p:grpSpPr bwMode="auto">
            <a:xfrm>
              <a:off x="449" y="273"/>
              <a:ext cx="462" cy="31"/>
              <a:chOff x="0" y="0"/>
              <a:chExt cx="462" cy="31"/>
            </a:xfrm>
          </p:grpSpPr>
          <p:sp>
            <p:nvSpPr>
              <p:cNvPr id="53" name="Line 20"/>
              <p:cNvSpPr>
                <a:spLocks noChangeShapeType="1"/>
              </p:cNvSpPr>
              <p:nvPr/>
            </p:nvSpPr>
            <p:spPr bwMode="auto">
              <a:xfrm>
                <a:off x="5" y="0"/>
                <a:ext cx="454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0" y="31"/>
                <a:ext cx="4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>
              <a:off x="681" y="304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9" name="文本框 128"/>
          <p:cNvSpPr txBox="1"/>
          <p:nvPr/>
        </p:nvSpPr>
        <p:spPr>
          <a:xfrm>
            <a:off x="6747510" y="5166995"/>
            <a:ext cx="1616075" cy="82994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pPr algn="ctr"/>
            <a:r>
              <a:rPr lang="zh-CN" altLang="en-US" sz="2400" b="1"/>
              <a:t>匀变曲（类抛体）</a:t>
            </a:r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04" grpId="1" animBg="1"/>
      <p:bldP spid="103" grpId="1" animBg="1"/>
      <p:bldP spid="111" grpId="1" animBg="1"/>
      <p:bldP spid="112" grpId="1" animBg="1"/>
      <p:bldP spid="115" grpId="1" animBg="1"/>
      <p:bldP spid="12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6527" y="548680"/>
            <a:ext cx="6408712" cy="6309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、如下电场中，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两点场强和电势都相同的是	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．距正的点电荷等距离的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．等量异种点电荷的连线的中垂线上，距连线中点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．等量同种点电荷的连线上，距连线中点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．两块带有等量异种电荷的平行金属板间，距同一板不等距离的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282" y="692696"/>
            <a:ext cx="2736304" cy="245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8728" y="3501008"/>
            <a:ext cx="4963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由图知，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两点位于同一等势面上，故两点电势相同，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两点处电场线分布疏密程度相同，且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两点处电场线的切线方向也相同，故两点场强相同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9115" y="2945771"/>
            <a:ext cx="1039807" cy="478294"/>
          </a:xfrm>
          <a:custGeom>
            <a:avLst/>
            <a:gdLst>
              <a:gd name="connsiteX0" fmla="*/ 0 w 1158240"/>
              <a:gd name="connsiteY0" fmla="*/ 152400 h 490082"/>
              <a:gd name="connsiteX1" fmla="*/ 365760 w 1158240"/>
              <a:gd name="connsiteY1" fmla="*/ 487680 h 490082"/>
              <a:gd name="connsiteX2" fmla="*/ 1158240 w 1158240"/>
              <a:gd name="connsiteY2" fmla="*/ 0 h 49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240" h="490082">
                <a:moveTo>
                  <a:pt x="0" y="152400"/>
                </a:moveTo>
                <a:cubicBezTo>
                  <a:pt x="86360" y="332740"/>
                  <a:pt x="172720" y="513080"/>
                  <a:pt x="365760" y="487680"/>
                </a:cubicBezTo>
                <a:cubicBezTo>
                  <a:pt x="558800" y="462280"/>
                  <a:pt x="858520" y="231140"/>
                  <a:pt x="11582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4983" y="1916832"/>
            <a:ext cx="648072" cy="745077"/>
            <a:chOff x="7611343" y="5636251"/>
            <a:chExt cx="576064" cy="88909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6527" y="548680"/>
            <a:ext cx="6408712" cy="6309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、如下电场中，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两点场强和电势都相同的是	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．距正的点电荷等距离的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．等量异种点电荷的连线的中垂线上，距连线中点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．等量同种点电荷的连线上，距连线中点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．两块带有等量异种电荷的平行金属板间，距同一板不等距离的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83" y="692696"/>
            <a:ext cx="25527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07287" y="3245430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由图可知，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两点分别位于对称的等势面上，故两点电势相同，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两点处电场线分布的疏密程度相同，两点场强大小相同，但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点场强方向沿连线指向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点场强方向沿连线指向</a:t>
            </a:r>
            <a:r>
              <a:rPr lang="en-US" altLang="zh-CN" sz="24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，故两点场强方向不相同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9115" y="2945771"/>
            <a:ext cx="1039807" cy="478294"/>
          </a:xfrm>
          <a:custGeom>
            <a:avLst/>
            <a:gdLst>
              <a:gd name="connsiteX0" fmla="*/ 0 w 1158240"/>
              <a:gd name="connsiteY0" fmla="*/ 152400 h 490082"/>
              <a:gd name="connsiteX1" fmla="*/ 365760 w 1158240"/>
              <a:gd name="connsiteY1" fmla="*/ 487680 h 490082"/>
              <a:gd name="connsiteX2" fmla="*/ 1158240 w 1158240"/>
              <a:gd name="connsiteY2" fmla="*/ 0 h 49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240" h="490082">
                <a:moveTo>
                  <a:pt x="0" y="152400"/>
                </a:moveTo>
                <a:cubicBezTo>
                  <a:pt x="86360" y="332740"/>
                  <a:pt x="172720" y="513080"/>
                  <a:pt x="365760" y="487680"/>
                </a:cubicBezTo>
                <a:cubicBezTo>
                  <a:pt x="558800" y="462280"/>
                  <a:pt x="858520" y="231140"/>
                  <a:pt x="11582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4983" y="1916832"/>
            <a:ext cx="648072" cy="745077"/>
            <a:chOff x="7611343" y="5636251"/>
            <a:chExt cx="576064" cy="88909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34983" y="4100577"/>
            <a:ext cx="648072" cy="745077"/>
            <a:chOff x="7611343" y="5636251"/>
            <a:chExt cx="576064" cy="88909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6527" y="548680"/>
            <a:ext cx="6408712" cy="6309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、如下电场中，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两点场强和电势都相同的是	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    　</a:t>
            </a: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．距正的点电荷等距离的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．等量异种点电荷的连线的中垂线上，距连线中点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．等量同种点电荷的连线上，距连线中点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 smtClean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．两块带有等量异种电荷的平行金属板间，距同一板不等距离的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</a:t>
            </a:r>
            <a:endParaRPr lang="zh-CN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50" y="980728"/>
            <a:ext cx="296261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5279" y="3573016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而带有等量异种电荷的平行金属板产生的是匀强电场，距同一板不等距离的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800" b="1" i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两点场强相等，电势不等，故</a:t>
            </a:r>
            <a:r>
              <a:rPr lang="en-US" altLang="zh-CN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zh-CN" alt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9115" y="2945771"/>
            <a:ext cx="1039807" cy="478294"/>
          </a:xfrm>
          <a:custGeom>
            <a:avLst/>
            <a:gdLst>
              <a:gd name="connsiteX0" fmla="*/ 0 w 1158240"/>
              <a:gd name="connsiteY0" fmla="*/ 152400 h 490082"/>
              <a:gd name="connsiteX1" fmla="*/ 365760 w 1158240"/>
              <a:gd name="connsiteY1" fmla="*/ 487680 h 490082"/>
              <a:gd name="connsiteX2" fmla="*/ 1158240 w 1158240"/>
              <a:gd name="connsiteY2" fmla="*/ 0 h 49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8240" h="490082">
                <a:moveTo>
                  <a:pt x="0" y="152400"/>
                </a:moveTo>
                <a:cubicBezTo>
                  <a:pt x="86360" y="332740"/>
                  <a:pt x="172720" y="513080"/>
                  <a:pt x="365760" y="487680"/>
                </a:cubicBezTo>
                <a:cubicBezTo>
                  <a:pt x="558800" y="462280"/>
                  <a:pt x="858520" y="231140"/>
                  <a:pt x="115824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34983" y="1916832"/>
            <a:ext cx="648072" cy="745077"/>
            <a:chOff x="7611343" y="5636251"/>
            <a:chExt cx="576064" cy="889093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234983" y="4100577"/>
            <a:ext cx="648072" cy="745077"/>
            <a:chOff x="7611343" y="5636251"/>
            <a:chExt cx="576064" cy="889093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171150" y="5517232"/>
            <a:ext cx="648072" cy="745077"/>
            <a:chOff x="7611343" y="5636251"/>
            <a:chExt cx="576064" cy="889093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7611343" y="5636251"/>
              <a:ext cx="576064" cy="8890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642790" y="1382930"/>
            <a:ext cx="79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" name="矩形 57"/>
          <p:cNvSpPr/>
          <p:nvPr/>
        </p:nvSpPr>
        <p:spPr>
          <a:xfrm>
            <a:off x="8514715" y="3537585"/>
            <a:ext cx="3357245" cy="331089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1415415" y="4100830"/>
            <a:ext cx="6979285" cy="262191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590" y="-27305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知识结构化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5415" y="2232025"/>
            <a:ext cx="7950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电荷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1590" y="2252980"/>
            <a:ext cx="117792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静电场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5268595" y="2348865"/>
            <a:ext cx="79502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电场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11067415" y="2348865"/>
            <a:ext cx="7950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电容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1727200" y="1484630"/>
            <a:ext cx="110109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电场力</a:t>
            </a:r>
            <a:endParaRPr lang="zh-CN" altLang="en-US" sz="2400" b="1"/>
          </a:p>
        </p:txBody>
      </p:sp>
      <p:cxnSp>
        <p:nvCxnSpPr>
          <p:cNvPr id="11" name="直接连接符 10"/>
          <p:cNvCxnSpPr/>
          <p:nvPr/>
        </p:nvCxnSpPr>
        <p:spPr>
          <a:xfrm>
            <a:off x="2192020" y="2493010"/>
            <a:ext cx="3024505" cy="304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3"/>
            <a:endCxn id="9" idx="1"/>
          </p:cNvCxnSpPr>
          <p:nvPr/>
        </p:nvCxnSpPr>
        <p:spPr>
          <a:xfrm>
            <a:off x="6063615" y="2579370"/>
            <a:ext cx="5003800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73480" y="2468880"/>
            <a:ext cx="216535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9475" y="2770505"/>
            <a:ext cx="9525" cy="21018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78840" y="2770505"/>
            <a:ext cx="4392930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204970" y="2970530"/>
            <a:ext cx="1339215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分布图</a:t>
            </a:r>
            <a:endParaRPr lang="zh-CN" altLang="en-US" sz="2400" b="1"/>
          </a:p>
        </p:txBody>
      </p:sp>
      <p:sp>
        <p:nvSpPr>
          <p:cNvPr id="27" name="文本框 26"/>
          <p:cNvSpPr txBox="1"/>
          <p:nvPr/>
        </p:nvSpPr>
        <p:spPr>
          <a:xfrm>
            <a:off x="1994535" y="2975610"/>
            <a:ext cx="113474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物理量</a:t>
            </a:r>
            <a:endParaRPr lang="zh-CN" altLang="en-US" sz="2400" b="1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810895" y="4077335"/>
            <a:ext cx="23495" cy="72009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85775" y="2980690"/>
            <a:ext cx="80645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描述</a:t>
            </a:r>
            <a:endParaRPr lang="zh-CN" altLang="en-US" sz="2400" b="1"/>
          </a:p>
        </p:txBody>
      </p:sp>
      <p:sp>
        <p:nvSpPr>
          <p:cNvPr id="41" name="文本框 40"/>
          <p:cNvSpPr txBox="1"/>
          <p:nvPr/>
        </p:nvSpPr>
        <p:spPr>
          <a:xfrm>
            <a:off x="1850390" y="3500755"/>
            <a:ext cx="154622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电场强度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55" name="直接连接符 54"/>
          <p:cNvCxnSpPr>
            <a:stCxn id="19" idx="3"/>
            <a:endCxn id="27" idx="1"/>
          </p:cNvCxnSpPr>
          <p:nvPr/>
        </p:nvCxnSpPr>
        <p:spPr>
          <a:xfrm flipV="1">
            <a:off x="1292225" y="3206115"/>
            <a:ext cx="702310" cy="50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27" idx="3"/>
            <a:endCxn id="24" idx="1"/>
          </p:cNvCxnSpPr>
          <p:nvPr/>
        </p:nvCxnSpPr>
        <p:spPr>
          <a:xfrm flipV="1">
            <a:off x="3129280" y="3201035"/>
            <a:ext cx="1075690" cy="50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063615" y="2764155"/>
            <a:ext cx="3059430" cy="1651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9123045" y="2764155"/>
            <a:ext cx="9525" cy="21018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4082415" y="3573145"/>
            <a:ext cx="17856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电场线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878840" y="3416935"/>
            <a:ext cx="1270" cy="43180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09905" y="4797425"/>
            <a:ext cx="625475" cy="15684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能的性质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403860" y="3573145"/>
            <a:ext cx="838200" cy="82994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力的性质</a:t>
            </a:r>
            <a:endParaRPr lang="zh-CN" altLang="en-US" sz="2400" b="1"/>
          </a:p>
        </p:txBody>
      </p:sp>
      <p:graphicFrame>
        <p:nvGraphicFramePr>
          <p:cNvPr id="87" name="对象 8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2555" y="1341120"/>
          <a:ext cx="1483360" cy="64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812800" imgH="393700" progId="Equation.KSEE3">
                  <p:embed/>
                </p:oleObj>
              </mc:Choice>
              <mc:Fallback>
                <p:oleObj name="" r:id="rId1" imgW="8128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2555" y="1341120"/>
                        <a:ext cx="1483360" cy="648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文本框 63"/>
          <p:cNvSpPr txBox="1"/>
          <p:nvPr/>
        </p:nvSpPr>
        <p:spPr>
          <a:xfrm>
            <a:off x="8576310" y="2985770"/>
            <a:ext cx="114046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典型场</a:t>
            </a:r>
            <a:endParaRPr lang="zh-CN" altLang="en-US" sz="2400" b="1"/>
          </a:p>
        </p:txBody>
      </p:sp>
      <p:cxnSp>
        <p:nvCxnSpPr>
          <p:cNvPr id="99" name="直接连接符 98"/>
          <p:cNvCxnSpPr/>
          <p:nvPr/>
        </p:nvCxnSpPr>
        <p:spPr>
          <a:xfrm>
            <a:off x="5544185" y="3181350"/>
            <a:ext cx="575945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144895" y="2951480"/>
            <a:ext cx="1555750" cy="460375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2400" b="1"/>
              <a:t>函数图像</a:t>
            </a:r>
            <a:endParaRPr lang="zh-CN" altLang="en-US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1994535" y="2970530"/>
            <a:ext cx="1134745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物理量</a:t>
            </a:r>
            <a:endParaRPr lang="zh-CN" altLang="en-US" sz="2400" b="1"/>
          </a:p>
        </p:txBody>
      </p:sp>
      <p:cxnSp>
        <p:nvCxnSpPr>
          <p:cNvPr id="26" name="直接连接符 25"/>
          <p:cNvCxnSpPr>
            <a:endCxn id="22" idx="1"/>
          </p:cNvCxnSpPr>
          <p:nvPr/>
        </p:nvCxnSpPr>
        <p:spPr>
          <a:xfrm>
            <a:off x="1662430" y="3195955"/>
            <a:ext cx="332105" cy="50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778635" y="2132965"/>
            <a:ext cx="3960495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994535" y="4364990"/>
            <a:ext cx="89027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电势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04970" y="4403090"/>
            <a:ext cx="123317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等势面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pic>
        <p:nvPicPr>
          <p:cNvPr id="37" name="图片 36" descr="6d81800a19d8bc3ec1960e59828ba61ea9d34582[1]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19080" y="3757930"/>
            <a:ext cx="949325" cy="834390"/>
          </a:xfrm>
          <a:prstGeom prst="rect">
            <a:avLst/>
          </a:prstGeom>
        </p:spPr>
      </p:pic>
      <p:pic>
        <p:nvPicPr>
          <p:cNvPr id="39" name="图片 38" descr="aec379310a55b3194ab6efb341a98226cefc17ac[1]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60" y="3757930"/>
            <a:ext cx="943610" cy="948690"/>
          </a:xfrm>
          <a:prstGeom prst="rect">
            <a:avLst/>
          </a:prstGeom>
        </p:spPr>
      </p:pic>
      <p:pic>
        <p:nvPicPr>
          <p:cNvPr id="46" name="图片 45" descr="u=2119211157,3467013514&amp;fm=26&amp;gp=0[1]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5570" y="4706620"/>
            <a:ext cx="1414780" cy="1193165"/>
          </a:xfrm>
          <a:prstGeom prst="rect">
            <a:avLst/>
          </a:prstGeom>
        </p:spPr>
      </p:pic>
      <p:pic>
        <p:nvPicPr>
          <p:cNvPr id="47" name="图片 46" descr="cb8065380cd79123ce0db01bad345982b3b780eb[1]"/>
          <p:cNvPicPr>
            <a:picLocks noChangeAspect="1"/>
          </p:cNvPicPr>
          <p:nvPr/>
        </p:nvPicPr>
        <p:blipFill>
          <a:blip r:embed="rId6" cstate="print"/>
          <a:srcRect l="8606" t="4494" r="6600" b="46420"/>
          <a:stretch>
            <a:fillRect/>
          </a:stretch>
        </p:blipFill>
        <p:spPr>
          <a:xfrm>
            <a:off x="8759190" y="4797425"/>
            <a:ext cx="1300480" cy="1019810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8602345" y="5965190"/>
            <a:ext cx="3230880" cy="829945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p>
            <a:pPr algn="l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线垂直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等势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面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孤立点电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同心圆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等量异号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中垂面，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等量同号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戴眼罩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平行等距</a:t>
            </a:r>
            <a:r>
              <a:rPr lang="zh-CN" altLang="en-US"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匀强场</a:t>
            </a: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，等分法寻等势面</a:t>
            </a:r>
            <a:endParaRPr lang="zh-CN" altLang="en-US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95210" y="1456690"/>
            <a:ext cx="1101090" cy="460375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70C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电势能</a:t>
            </a:r>
            <a:endParaRPr lang="en-US" altLang="zh-CN" sz="2400" b="1"/>
          </a:p>
        </p:txBody>
      </p:sp>
      <p:cxnSp>
        <p:nvCxnSpPr>
          <p:cNvPr id="50" name="直接连接符 49"/>
          <p:cNvCxnSpPr/>
          <p:nvPr/>
        </p:nvCxnSpPr>
        <p:spPr>
          <a:xfrm>
            <a:off x="1778635" y="2132965"/>
            <a:ext cx="16510" cy="12001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5725160" y="2132965"/>
            <a:ext cx="13970" cy="24701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2273300" y="1917065"/>
            <a:ext cx="1953260" cy="21590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stCxn id="49" idx="2"/>
          </p:cNvCxnSpPr>
          <p:nvPr/>
        </p:nvCxnSpPr>
        <p:spPr>
          <a:xfrm flipH="1">
            <a:off x="4226560" y="1917065"/>
            <a:ext cx="3719195" cy="21590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2829560" y="1700530"/>
            <a:ext cx="4565650" cy="1460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2066290" y="692785"/>
            <a:ext cx="1269365" cy="398780"/>
          </a:xfrm>
          <a:prstGeom prst="rect">
            <a:avLst/>
          </a:prstGeom>
          <a:noFill/>
          <a:ln w="28575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none" rtlCol="0">
            <a:spAutoFit/>
          </a:bodyPr>
          <a:p>
            <a:r>
              <a:rPr lang="en-US" altLang="zh-CN" sz="2000" i="1"/>
              <a:t>F</a:t>
            </a:r>
            <a:r>
              <a:rPr lang="zh-CN" altLang="en-US" sz="2000" i="1"/>
              <a:t>、</a:t>
            </a:r>
            <a:r>
              <a:rPr lang="en-US" altLang="zh-CN" sz="2000" i="1"/>
              <a:t>E</a:t>
            </a:r>
            <a:r>
              <a:rPr lang="zh-CN" altLang="en-US" sz="2000"/>
              <a:t>方向</a:t>
            </a:r>
            <a:endParaRPr lang="zh-CN" altLang="en-US" sz="2000"/>
          </a:p>
        </p:txBody>
      </p:sp>
      <p:graphicFrame>
        <p:nvGraphicFramePr>
          <p:cNvPr id="59" name="对象 58">
            <a:hlinkClick r:id="" action="ppaction://ole?verb=0"/>
          </p:cNvPr>
          <p:cNvGraphicFramePr/>
          <p:nvPr/>
        </p:nvGraphicFramePr>
        <p:xfrm>
          <a:off x="2129155" y="4847590"/>
          <a:ext cx="864870" cy="690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" name="" r:id="rId7" imgW="482600" imgH="419100" progId="Equation.3">
                  <p:embed/>
                </p:oleObj>
              </mc:Choice>
              <mc:Fallback>
                <p:oleObj name="" r:id="rId7" imgW="482600" imgH="419100" progId="Equation.3">
                  <p:embed/>
                  <p:pic>
                    <p:nvPicPr>
                      <p:cNvPr id="0" name="图片 1025" descr="image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9155" y="4847590"/>
                        <a:ext cx="864870" cy="6902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文本框 60"/>
          <p:cNvSpPr txBox="1"/>
          <p:nvPr/>
        </p:nvSpPr>
        <p:spPr>
          <a:xfrm>
            <a:off x="4082415" y="4784725"/>
            <a:ext cx="4104640" cy="1938020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tx1"/>
                </a:solidFill>
              </a:rPr>
              <a:t>①</a:t>
            </a:r>
            <a:r>
              <a:rPr lang="en-US" altLang="zh-CN" sz="2400" b="1">
                <a:solidFill>
                  <a:schemeClr val="tx1"/>
                </a:solidFill>
              </a:rPr>
              <a:t>⊥</a:t>
            </a:r>
            <a:r>
              <a:rPr lang="zh-CN" altLang="en-US" sz="2400" b="1">
                <a:solidFill>
                  <a:schemeClr val="tx1"/>
                </a:solidFill>
              </a:rPr>
              <a:t>电场线，</a:t>
            </a:r>
            <a:r>
              <a:rPr lang="zh-CN" altLang="en-US" sz="2400" b="1">
                <a:sym typeface="+mn-ea"/>
              </a:rPr>
              <a:t>同一等势面上移动电荷，电场力不做功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②沿着电场线，电势逐渐降低</a:t>
            </a:r>
            <a:endParaRPr lang="zh-CN" altLang="en-US" sz="2400" b="1">
              <a:solidFill>
                <a:schemeClr val="tx1"/>
              </a:solidFill>
            </a:endParaRPr>
          </a:p>
          <a:p>
            <a:r>
              <a:rPr lang="zh-CN" altLang="en-US" sz="2400" b="1">
                <a:solidFill>
                  <a:schemeClr val="tx1"/>
                </a:solidFill>
              </a:rPr>
              <a:t>③疏密：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graphicFrame>
        <p:nvGraphicFramePr>
          <p:cNvPr id="13" name="对象 12">
            <a:hlinkClick r:id="" action="ppaction://ole?verb=0"/>
          </p:cNvPr>
          <p:cNvGraphicFramePr/>
          <p:nvPr/>
        </p:nvGraphicFramePr>
        <p:xfrm>
          <a:off x="8691245" y="1368425"/>
          <a:ext cx="1949450" cy="57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9" imgW="1028700" imgH="241300" progId="Equation.3">
                  <p:embed/>
                </p:oleObj>
              </mc:Choice>
              <mc:Fallback>
                <p:oleObj name="" r:id="rId9" imgW="1028700" imgH="241300" progId="Equation.3">
                  <p:embed/>
                  <p:pic>
                    <p:nvPicPr>
                      <p:cNvPr id="0" name="图片 1025" descr="image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91245" y="1368425"/>
                        <a:ext cx="1949450" cy="5765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6524625" y="621030"/>
            <a:ext cx="1421130" cy="39878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 cmpd="sng">
            <a:noFill/>
            <a:prstDash val="solid"/>
          </a:ln>
        </p:spPr>
        <p:txBody>
          <a:bodyPr wrap="none" rtlCol="0">
            <a:spAutoFit/>
          </a:bodyPr>
          <a:p>
            <a:r>
              <a:rPr lang="en-US" altLang="zh-CN" sz="2000" i="1"/>
              <a:t>Ep</a:t>
            </a:r>
            <a:r>
              <a:rPr lang="zh-CN" altLang="en-US" sz="2000" i="1"/>
              <a:t>、</a:t>
            </a:r>
            <a:r>
              <a:rPr lang="en-US" altLang="zh-CN" sz="2000" i="1"/>
              <a:t>φ</a:t>
            </a:r>
            <a:r>
              <a:rPr lang="zh-CN" altLang="en-US" sz="2000"/>
              <a:t>增减</a:t>
            </a:r>
            <a:endParaRPr lang="zh-CN" altLang="en-US" sz="2000"/>
          </a:p>
        </p:txBody>
      </p:sp>
      <p:sp>
        <p:nvSpPr>
          <p:cNvPr id="29" name="文本框 28"/>
          <p:cNvSpPr txBox="1"/>
          <p:nvPr/>
        </p:nvSpPr>
        <p:spPr>
          <a:xfrm>
            <a:off x="4271645" y="549275"/>
            <a:ext cx="1407160" cy="46037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28575" cmpd="sng">
            <a:solidFill>
              <a:srgbClr val="FFC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正同负反</a:t>
            </a:r>
            <a:endParaRPr lang="zh-CN" altLang="en-US" sz="2400" b="1"/>
          </a:p>
        </p:txBody>
      </p:sp>
      <p:cxnSp>
        <p:nvCxnSpPr>
          <p:cNvPr id="30" name="直接连接符 29"/>
          <p:cNvCxnSpPr>
            <a:stCxn id="10" idx="0"/>
          </p:cNvCxnSpPr>
          <p:nvPr/>
        </p:nvCxnSpPr>
        <p:spPr>
          <a:xfrm flipV="1">
            <a:off x="2277745" y="820420"/>
            <a:ext cx="1951990" cy="66421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9" idx="3"/>
          </p:cNvCxnSpPr>
          <p:nvPr/>
        </p:nvCxnSpPr>
        <p:spPr>
          <a:xfrm>
            <a:off x="5678805" y="779780"/>
            <a:ext cx="2325370" cy="67691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C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对象 32">
            <a:hlinkClick r:id="" action="ppaction://ole?verb=0"/>
          </p:cNvPr>
          <p:cNvGraphicFramePr/>
          <p:nvPr/>
        </p:nvGraphicFramePr>
        <p:xfrm>
          <a:off x="4154805" y="1228090"/>
          <a:ext cx="173545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" name="" r:id="rId11" imgW="990600" imgH="431800" progId="Equation.3">
                  <p:embed/>
                </p:oleObj>
              </mc:Choice>
              <mc:Fallback>
                <p:oleObj name="" r:id="rId11" imgW="990600" imgH="431800" progId="Equation.3">
                  <p:embed/>
                  <p:pic>
                    <p:nvPicPr>
                      <p:cNvPr id="0" name="图片 1025" descr="image1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54805" y="1228090"/>
                        <a:ext cx="1735455" cy="76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52365"/>
            <a:ext cx="12299950" cy="701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83741" y="1899184"/>
            <a:ext cx="7695855" cy="193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1800000" lon="0" rev="600000"/>
              </a:camera>
              <a:lightRig rig="glow" dir="t"/>
            </a:scene3d>
            <a:sp3d prstMaterial="matte"/>
          </a:bodyPr>
          <a:lstStyle/>
          <a:p>
            <a:pPr algn="ctr">
              <a:defRPr/>
            </a:pPr>
            <a:r>
              <a:rPr lang="zh-CN" altLang="en-US" sz="12000" dirty="0">
                <a:ln w="31550" cmpd="sng">
                  <a:solidFill>
                    <a:srgbClr val="99CC0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41275" dir="12000000" algn="tl" rotWithShape="0">
                    <a:srgbClr val="000000">
                      <a:alpha val="90000"/>
                    </a:srgbClr>
                  </a:outerShdw>
                  <a:reflection endPos="20000" dir="5400000" sy="-100000" algn="bl" rotWithShape="0"/>
                </a:effectLst>
              </a:rPr>
              <a:t>谢谢观看</a:t>
            </a:r>
            <a:r>
              <a:rPr lang="en-US" altLang="zh-CN" sz="12000" dirty="0">
                <a:ln w="31550" cmpd="sng">
                  <a:solidFill>
                    <a:srgbClr val="99CC00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41275" dir="12000000" algn="tl" rotWithShape="0">
                    <a:srgbClr val="000000">
                      <a:alpha val="90000"/>
                    </a:srgbClr>
                  </a:outerShdw>
                  <a:reflection endPos="20000" dir="5400000" sy="-100000" algn="bl" rotWithShape="0"/>
                </a:effectLst>
              </a:rPr>
              <a:t>!</a:t>
            </a:r>
            <a:endParaRPr lang="zh-CN" altLang="en-US" sz="12000" dirty="0">
              <a:ln w="31550" cmpd="sng">
                <a:solidFill>
                  <a:srgbClr val="99CC00"/>
                </a:solidFill>
                <a:prstDash val="solid"/>
                <a:bevel/>
              </a:ln>
              <a:solidFill>
                <a:srgbClr val="FFFFFF"/>
              </a:solidFill>
              <a:effectLst>
                <a:outerShdw blurRad="41275" dir="12000000" algn="tl" rotWithShape="0">
                  <a:srgbClr val="000000">
                    <a:alpha val="90000"/>
                  </a:srgbClr>
                </a:outerShdw>
                <a:reflection endPos="20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590" y="-27305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知识回顾</a:t>
            </a:r>
            <a:endParaRPr lang="en-US" altLang="zh-CN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5415" y="2232025"/>
            <a:ext cx="7950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电荷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1590" y="2252980"/>
            <a:ext cx="117792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7030A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静电场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5268595" y="2348865"/>
            <a:ext cx="7950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电场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11067415" y="2348865"/>
            <a:ext cx="7950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电容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4276725" y="1007110"/>
            <a:ext cx="171323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动力学问题</a:t>
            </a:r>
            <a:endParaRPr lang="zh-CN" altLang="en-US" sz="2400" b="1"/>
          </a:p>
        </p:txBody>
      </p:sp>
      <p:cxnSp>
        <p:nvCxnSpPr>
          <p:cNvPr id="11" name="直接连接符 10"/>
          <p:cNvCxnSpPr>
            <a:stCxn id="6" idx="3"/>
          </p:cNvCxnSpPr>
          <p:nvPr/>
        </p:nvCxnSpPr>
        <p:spPr>
          <a:xfrm>
            <a:off x="2210435" y="2462530"/>
            <a:ext cx="3024505" cy="304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3"/>
            <a:endCxn id="9" idx="1"/>
          </p:cNvCxnSpPr>
          <p:nvPr/>
        </p:nvCxnSpPr>
        <p:spPr>
          <a:xfrm>
            <a:off x="6063615" y="2579370"/>
            <a:ext cx="5003800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173480" y="2468880"/>
            <a:ext cx="216535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79475" y="2770505"/>
            <a:ext cx="9525" cy="21018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78840" y="2770505"/>
            <a:ext cx="4392930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834765" y="2980690"/>
            <a:ext cx="133921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分布图</a:t>
            </a:r>
            <a:endParaRPr lang="zh-CN" altLang="en-US" sz="2400" b="1"/>
          </a:p>
        </p:txBody>
      </p:sp>
      <p:sp>
        <p:nvSpPr>
          <p:cNvPr id="27" name="文本框 26"/>
          <p:cNvSpPr txBox="1"/>
          <p:nvPr/>
        </p:nvSpPr>
        <p:spPr>
          <a:xfrm>
            <a:off x="1624330" y="2985770"/>
            <a:ext cx="113474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物理量</a:t>
            </a:r>
            <a:endParaRPr lang="zh-CN" altLang="en-US" sz="2400" b="1"/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811530" y="5081905"/>
            <a:ext cx="23495" cy="72009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485775" y="2980690"/>
            <a:ext cx="80645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描述</a:t>
            </a:r>
            <a:endParaRPr lang="zh-CN" altLang="en-US" sz="2400" b="1"/>
          </a:p>
        </p:txBody>
      </p:sp>
      <p:graphicFrame>
        <p:nvGraphicFramePr>
          <p:cNvPr id="39" name="对象 3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11120" y="3996690"/>
          <a:ext cx="108458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736600" imgH="419100" progId="Equation.KSEE3">
                  <p:embed/>
                </p:oleObj>
              </mc:Choice>
              <mc:Fallback>
                <p:oleObj name="" r:id="rId1" imgW="7366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611120" y="3996690"/>
                        <a:ext cx="1084580" cy="52197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文本框 40"/>
          <p:cNvSpPr txBox="1"/>
          <p:nvPr/>
        </p:nvSpPr>
        <p:spPr>
          <a:xfrm>
            <a:off x="1355090" y="3607435"/>
            <a:ext cx="17856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电场强度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cxnSp>
        <p:nvCxnSpPr>
          <p:cNvPr id="55" name="直接连接符 54"/>
          <p:cNvCxnSpPr>
            <a:stCxn id="19" idx="3"/>
            <a:endCxn id="27" idx="1"/>
          </p:cNvCxnSpPr>
          <p:nvPr/>
        </p:nvCxnSpPr>
        <p:spPr>
          <a:xfrm>
            <a:off x="1292225" y="3211195"/>
            <a:ext cx="332105" cy="50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27" idx="3"/>
            <a:endCxn id="24" idx="1"/>
          </p:cNvCxnSpPr>
          <p:nvPr/>
        </p:nvCxnSpPr>
        <p:spPr>
          <a:xfrm flipV="1">
            <a:off x="2759075" y="3211195"/>
            <a:ext cx="1075690" cy="50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063615" y="2764155"/>
            <a:ext cx="3059430" cy="1651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9123045" y="2809240"/>
            <a:ext cx="9525" cy="21018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文本框 64"/>
          <p:cNvSpPr txBox="1"/>
          <p:nvPr/>
        </p:nvSpPr>
        <p:spPr>
          <a:xfrm>
            <a:off x="3834765" y="3613150"/>
            <a:ext cx="178562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电场线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>
            <a:off x="878840" y="3416935"/>
            <a:ext cx="1270" cy="43180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2210435" y="981075"/>
            <a:ext cx="171323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平衡问题</a:t>
            </a:r>
            <a:endParaRPr lang="zh-CN" altLang="en-US" sz="2400" b="1"/>
          </a:p>
        </p:txBody>
      </p:sp>
      <p:sp>
        <p:nvSpPr>
          <p:cNvPr id="73" name="文本框 72"/>
          <p:cNvSpPr txBox="1"/>
          <p:nvPr/>
        </p:nvSpPr>
        <p:spPr>
          <a:xfrm>
            <a:off x="2192020" y="1456690"/>
            <a:ext cx="171323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txBody>
          <a:bodyPr wrap="none" rtlCol="0">
            <a:spAutoFit/>
          </a:bodyPr>
          <a:p>
            <a:r>
              <a:rPr lang="zh-CN" altLang="en-US" sz="2400" b="1"/>
              <a:t>非平衡问题</a:t>
            </a:r>
            <a:endParaRPr lang="zh-CN" altLang="en-US" sz="2400" b="1"/>
          </a:p>
        </p:txBody>
      </p:sp>
      <p:sp>
        <p:nvSpPr>
          <p:cNvPr id="74" name="左大括号 73"/>
          <p:cNvSpPr/>
          <p:nvPr/>
        </p:nvSpPr>
        <p:spPr>
          <a:xfrm rot="10800000">
            <a:off x="3938905" y="1151255"/>
            <a:ext cx="328295" cy="614680"/>
          </a:xfrm>
          <a:prstGeom prst="leftBrace">
            <a:avLst>
              <a:gd name="adj1" fmla="val 0"/>
              <a:gd name="adj2" fmla="val 73863"/>
            </a:avLst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5" name="文本框 74"/>
          <p:cNvSpPr txBox="1"/>
          <p:nvPr/>
        </p:nvSpPr>
        <p:spPr>
          <a:xfrm>
            <a:off x="2222500" y="476885"/>
            <a:ext cx="168910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400" b="1"/>
              <a:t>叠加问题</a:t>
            </a:r>
            <a:endParaRPr lang="zh-CN" altLang="en-US" sz="2400" b="1"/>
          </a:p>
        </p:txBody>
      </p:sp>
      <p:sp>
        <p:nvSpPr>
          <p:cNvPr id="17" name="文本框 16"/>
          <p:cNvSpPr txBox="1"/>
          <p:nvPr/>
        </p:nvSpPr>
        <p:spPr>
          <a:xfrm>
            <a:off x="548005" y="5229225"/>
            <a:ext cx="625475" cy="15684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能的性质</a:t>
            </a:r>
            <a:endParaRPr lang="zh-CN" altLang="en-US" sz="2400" b="1"/>
          </a:p>
        </p:txBody>
      </p:sp>
      <p:sp>
        <p:nvSpPr>
          <p:cNvPr id="14" name="文本框 13"/>
          <p:cNvSpPr txBox="1"/>
          <p:nvPr/>
        </p:nvSpPr>
        <p:spPr>
          <a:xfrm>
            <a:off x="553720" y="3513455"/>
            <a:ext cx="600710" cy="156845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力的性质</a:t>
            </a:r>
            <a:endParaRPr lang="zh-CN" altLang="en-US" sz="2400" b="1"/>
          </a:p>
        </p:txBody>
      </p:sp>
      <p:cxnSp>
        <p:nvCxnSpPr>
          <p:cNvPr id="77" name="肘形连接符 76"/>
          <p:cNvCxnSpPr>
            <a:stCxn id="10" idx="2"/>
            <a:endCxn id="6" idx="0"/>
          </p:cNvCxnSpPr>
          <p:nvPr/>
        </p:nvCxnSpPr>
        <p:spPr>
          <a:xfrm rot="5400000">
            <a:off x="3090545" y="189230"/>
            <a:ext cx="764540" cy="3320415"/>
          </a:xfrm>
          <a:prstGeom prst="bentConnector3">
            <a:avLst>
              <a:gd name="adj1" fmla="val 80274"/>
            </a:avLst>
          </a:prstGeom>
          <a:solidFill>
            <a:srgbClr val="00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7" name="对象 8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10885" y="1583055"/>
          <a:ext cx="1483360" cy="64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812800" imgH="393700" progId="Equation.KSEE3">
                  <p:embed/>
                </p:oleObj>
              </mc:Choice>
              <mc:Fallback>
                <p:oleObj name="" r:id="rId3" imgW="8128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10885" y="1583055"/>
                        <a:ext cx="1483360" cy="64897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图片 92"/>
          <p:cNvPicPr>
            <a:picLocks noChangeAspect="1"/>
          </p:cNvPicPr>
          <p:nvPr/>
        </p:nvPicPr>
        <p:blipFill>
          <a:blip r:embed="rId5" cstate="print"/>
          <a:srcRect l="41682" t="51250" r="37604" b="112"/>
          <a:stretch>
            <a:fillRect/>
          </a:stretch>
        </p:blipFill>
        <p:spPr>
          <a:xfrm>
            <a:off x="9716770" y="5085080"/>
            <a:ext cx="1895475" cy="1527175"/>
          </a:xfrm>
          <a:prstGeom prst="rect">
            <a:avLst/>
          </a:prstGeom>
          <a:ln w="38100">
            <a:noFill/>
          </a:ln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5" cstate="print"/>
          <a:srcRect t="47520" r="61493"/>
          <a:stretch>
            <a:fillRect/>
          </a:stretch>
        </p:blipFill>
        <p:spPr>
          <a:xfrm>
            <a:off x="7197090" y="5085080"/>
            <a:ext cx="2433955" cy="1495425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noFill/>
          </a:ln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5" cstate="print"/>
          <a:srcRect l="54879" t="3599" b="51343"/>
          <a:stretch>
            <a:fillRect/>
          </a:stretch>
        </p:blipFill>
        <p:spPr>
          <a:xfrm>
            <a:off x="9653905" y="3618230"/>
            <a:ext cx="1944370" cy="1377950"/>
          </a:xfrm>
          <a:prstGeom prst="rect">
            <a:avLst/>
          </a:prstGeom>
          <a:ln w="38100">
            <a:noFill/>
          </a:ln>
        </p:spPr>
      </p:pic>
      <p:pic>
        <p:nvPicPr>
          <p:cNvPr id="96" name="图片 95"/>
          <p:cNvPicPr>
            <a:picLocks noChangeAspect="1"/>
          </p:cNvPicPr>
          <p:nvPr/>
        </p:nvPicPr>
        <p:blipFill>
          <a:blip r:embed="rId5" cstate="print"/>
          <a:srcRect r="54047" b="52275"/>
          <a:stretch>
            <a:fillRect/>
          </a:stretch>
        </p:blipFill>
        <p:spPr>
          <a:xfrm>
            <a:off x="7179310" y="3607435"/>
            <a:ext cx="2474595" cy="1398905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noFill/>
          </a:ln>
        </p:spPr>
      </p:pic>
      <p:sp>
        <p:nvSpPr>
          <p:cNvPr id="64" name="文本框 63"/>
          <p:cNvSpPr txBox="1"/>
          <p:nvPr/>
        </p:nvSpPr>
        <p:spPr>
          <a:xfrm>
            <a:off x="8763000" y="2996565"/>
            <a:ext cx="114046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典型场</a:t>
            </a:r>
            <a:endParaRPr lang="zh-CN" altLang="en-US" sz="2400" b="1"/>
          </a:p>
        </p:txBody>
      </p:sp>
      <p:cxnSp>
        <p:nvCxnSpPr>
          <p:cNvPr id="99" name="直接连接符 98"/>
          <p:cNvCxnSpPr/>
          <p:nvPr/>
        </p:nvCxnSpPr>
        <p:spPr>
          <a:xfrm>
            <a:off x="5173980" y="3191510"/>
            <a:ext cx="575945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774690" y="2961640"/>
            <a:ext cx="155575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函数图像</a:t>
            </a:r>
            <a:endParaRPr lang="zh-CN" altLang="en-US" sz="2400" b="1"/>
          </a:p>
        </p:txBody>
      </p:sp>
      <p:sp>
        <p:nvSpPr>
          <p:cNvPr id="105" name="文本框 104"/>
          <p:cNvSpPr txBox="1"/>
          <p:nvPr/>
        </p:nvSpPr>
        <p:spPr>
          <a:xfrm>
            <a:off x="3759200" y="4399915"/>
            <a:ext cx="111696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/>
              <a:t>①疏密</a:t>
            </a:r>
            <a:endParaRPr lang="zh-CN" altLang="en-US" sz="2400" b="1"/>
          </a:p>
        </p:txBody>
      </p:sp>
      <p:sp>
        <p:nvSpPr>
          <p:cNvPr id="106" name="文本框 105"/>
          <p:cNvSpPr txBox="1"/>
          <p:nvPr/>
        </p:nvSpPr>
        <p:spPr>
          <a:xfrm>
            <a:off x="1386205" y="5154295"/>
            <a:ext cx="122491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/>
              <a:t>②方向</a:t>
            </a:r>
            <a:endParaRPr lang="en-US" altLang="zh-CN" sz="2400" b="1"/>
          </a:p>
        </p:txBody>
      </p:sp>
      <p:sp>
        <p:nvSpPr>
          <p:cNvPr id="107" name="文本框 106"/>
          <p:cNvSpPr txBox="1"/>
          <p:nvPr/>
        </p:nvSpPr>
        <p:spPr>
          <a:xfrm>
            <a:off x="1367155" y="4399915"/>
            <a:ext cx="116840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/>
              <a:t>①大小</a:t>
            </a:r>
            <a:endParaRPr lang="zh-CN" altLang="en-US" sz="2400" b="1"/>
          </a:p>
        </p:txBody>
      </p:sp>
      <p:sp>
        <p:nvSpPr>
          <p:cNvPr id="108" name="文本框 107"/>
          <p:cNvSpPr txBox="1"/>
          <p:nvPr/>
        </p:nvSpPr>
        <p:spPr>
          <a:xfrm>
            <a:off x="3759200" y="5153660"/>
            <a:ext cx="181864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2400" b="1"/>
              <a:t>②切线方向</a:t>
            </a:r>
            <a:endParaRPr lang="zh-CN" altLang="en-US" sz="2400" b="1"/>
          </a:p>
        </p:txBody>
      </p:sp>
      <p:sp>
        <p:nvSpPr>
          <p:cNvPr id="110" name="左右箭头 109"/>
          <p:cNvSpPr/>
          <p:nvPr/>
        </p:nvSpPr>
        <p:spPr>
          <a:xfrm>
            <a:off x="2473325" y="4555490"/>
            <a:ext cx="1344295" cy="87630"/>
          </a:xfrm>
          <a:prstGeom prst="leftRightArrow">
            <a:avLst/>
          </a:prstGeom>
          <a:solidFill>
            <a:srgbClr val="00000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2682240" y="4631055"/>
            <a:ext cx="1440180" cy="33718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zh-CN" altLang="en-US" sz="1600" b="1"/>
              <a:t>密</a:t>
            </a:r>
            <a:r>
              <a:rPr lang="zh-CN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↑，</a:t>
            </a:r>
            <a:r>
              <a:rPr lang="en-US" altLang="zh-CN" sz="1600" b="1">
                <a:latin typeface="Arial" panose="020B0604020202020204" pitchFamily="34" charset="0"/>
                <a:cs typeface="Arial" panose="020B0604020202020204" pitchFamily="34" charset="0"/>
              </a:rPr>
              <a:t>E↑</a:t>
            </a:r>
            <a:endParaRPr lang="en-US" alt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左右箭头 113"/>
          <p:cNvSpPr/>
          <p:nvPr/>
        </p:nvSpPr>
        <p:spPr>
          <a:xfrm>
            <a:off x="2472690" y="5412105"/>
            <a:ext cx="1344295" cy="87630"/>
          </a:xfrm>
          <a:prstGeom prst="leftRightArrow">
            <a:avLst/>
          </a:prstGeom>
          <a:solidFill>
            <a:srgbClr val="000000">
              <a:alpha val="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51405" y="5006975"/>
            <a:ext cx="1526540" cy="33718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</a:ln>
        </p:spPr>
        <p:txBody>
          <a:bodyPr wrap="square" rtlCol="0">
            <a:spAutoFit/>
          </a:bodyPr>
          <a:p>
            <a:r>
              <a:rPr lang="en-US" altLang="zh-CN" sz="1600" b="1" i="1">
                <a:solidFill>
                  <a:srgbClr val="7030A0"/>
                </a:solidFill>
              </a:rPr>
              <a:t>F</a:t>
            </a:r>
            <a:r>
              <a:rPr lang="en-US" altLang="zh-CN" sz="1600" b="1" i="1"/>
              <a:t>=q</a:t>
            </a:r>
            <a:r>
              <a:rPr lang="en-US" altLang="zh-CN" sz="1600" b="1" i="1">
                <a:solidFill>
                  <a:srgbClr val="7030A0"/>
                </a:solidFill>
              </a:rPr>
              <a:t>E</a:t>
            </a:r>
            <a:r>
              <a:rPr lang="zh-CN" altLang="zh-CN" sz="1600" b="1"/>
              <a:t>正同负反</a:t>
            </a:r>
            <a:endParaRPr lang="zh-CN" altLang="zh-CN" sz="1600" b="1"/>
          </a:p>
        </p:txBody>
      </p:sp>
      <p:cxnSp>
        <p:nvCxnSpPr>
          <p:cNvPr id="18" name="直接连接符 17"/>
          <p:cNvCxnSpPr>
            <a:stCxn id="10" idx="3"/>
            <a:endCxn id="20" idx="1"/>
          </p:cNvCxnSpPr>
          <p:nvPr/>
        </p:nvCxnSpPr>
        <p:spPr>
          <a:xfrm>
            <a:off x="5989955" y="1237615"/>
            <a:ext cx="541020" cy="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530975" y="1007110"/>
            <a:ext cx="806450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轨迹</a:t>
            </a:r>
            <a:endParaRPr lang="zh-CN" altLang="en-US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1624330" y="2980690"/>
            <a:ext cx="113474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物理量</a:t>
            </a:r>
            <a:endParaRPr lang="zh-CN" altLang="en-US" sz="2400" b="1"/>
          </a:p>
        </p:txBody>
      </p:sp>
      <p:cxnSp>
        <p:nvCxnSpPr>
          <p:cNvPr id="26" name="直接连接符 25"/>
          <p:cNvCxnSpPr>
            <a:endCxn id="22" idx="1"/>
          </p:cNvCxnSpPr>
          <p:nvPr/>
        </p:nvCxnSpPr>
        <p:spPr>
          <a:xfrm>
            <a:off x="1292225" y="3206115"/>
            <a:ext cx="332105" cy="508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7538720" y="647065"/>
            <a:ext cx="88201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直线</a:t>
            </a:r>
            <a:endParaRPr lang="zh-CN" altLang="en-US" sz="2400" b="1"/>
          </a:p>
        </p:txBody>
      </p:sp>
      <p:sp>
        <p:nvSpPr>
          <p:cNvPr id="30" name="文本框 29"/>
          <p:cNvSpPr txBox="1"/>
          <p:nvPr/>
        </p:nvSpPr>
        <p:spPr>
          <a:xfrm>
            <a:off x="7555230" y="1151255"/>
            <a:ext cx="865505" cy="460375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/>
              <a:t>曲线</a:t>
            </a:r>
            <a:endParaRPr lang="zh-CN" altLang="en-US" sz="2400" b="1"/>
          </a:p>
        </p:txBody>
      </p:sp>
      <p:sp>
        <p:nvSpPr>
          <p:cNvPr id="32" name="左大括号 31"/>
          <p:cNvSpPr/>
          <p:nvPr/>
        </p:nvSpPr>
        <p:spPr>
          <a:xfrm>
            <a:off x="7337425" y="913130"/>
            <a:ext cx="208915" cy="453390"/>
          </a:xfrm>
          <a:prstGeom prst="leftBrace">
            <a:avLst/>
          </a:prstGeom>
          <a:solidFill>
            <a:srgbClr val="000000">
              <a:alpha val="0"/>
            </a:srgbClr>
          </a:solidFill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6" name="直接连接符 15"/>
          <p:cNvCxnSpPr>
            <a:endCxn id="8" idx="0"/>
          </p:cNvCxnSpPr>
          <p:nvPr/>
        </p:nvCxnSpPr>
        <p:spPr>
          <a:xfrm flipH="1">
            <a:off x="5666105" y="1484630"/>
            <a:ext cx="635" cy="864235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8618855" y="836930"/>
            <a:ext cx="2231390" cy="3987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sz="2000" b="1"/>
              <a:t>合力指向轨迹内侧</a:t>
            </a:r>
            <a:endParaRPr lang="zh-CN" altLang="en-US" sz="2000" b="1"/>
          </a:p>
        </p:txBody>
      </p:sp>
      <p:sp>
        <p:nvSpPr>
          <p:cNvPr id="42" name="左大括号 41"/>
          <p:cNvSpPr/>
          <p:nvPr/>
        </p:nvSpPr>
        <p:spPr>
          <a:xfrm>
            <a:off x="8398510" y="1052830"/>
            <a:ext cx="203835" cy="542290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8594725" y="1310005"/>
            <a:ext cx="2521585" cy="3987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zh-CN" altLang="en-US" sz="2000" b="1"/>
              <a:t>速度沿轨迹切线方向</a:t>
            </a:r>
            <a:endParaRPr lang="zh-CN" altLang="en-US" sz="2000" b="1"/>
          </a:p>
        </p:txBody>
      </p:sp>
      <p:cxnSp>
        <p:nvCxnSpPr>
          <p:cNvPr id="34" name="直接连接符 33"/>
          <p:cNvCxnSpPr/>
          <p:nvPr/>
        </p:nvCxnSpPr>
        <p:spPr>
          <a:xfrm>
            <a:off x="3911600" y="692785"/>
            <a:ext cx="387350" cy="288290"/>
          </a:xfrm>
          <a:prstGeom prst="line">
            <a:avLst/>
          </a:prstGeom>
          <a:solidFill>
            <a:srgbClr val="000000">
              <a:alpha val="0"/>
            </a:srgbClr>
          </a:solidFill>
          <a:ln w="28575" cmpd="sng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0" grpId="0" animBg="1"/>
      <p:bldP spid="113" grpId="0" animBg="1"/>
      <p:bldP spid="108" grpId="0" animBg="1"/>
      <p:bldP spid="114" grpId="0" animBg="1"/>
      <p:bldP spid="13" grpId="0" animBg="1"/>
      <p:bldP spid="108" grpId="1" animBg="1"/>
      <p:bldP spid="114" grpId="1" animBg="1"/>
      <p:bldP spid="13" grpId="1" animBg="1"/>
      <p:bldP spid="42" grpId="0" animBg="1"/>
      <p:bldP spid="35" grpId="0" animBg="1"/>
      <p:bldP spid="43" grpId="0" animBg="1"/>
      <p:bldP spid="42" grpId="1" animBg="1"/>
      <p:bldP spid="35" grpId="1" animBg="1"/>
      <p:bldP spid="43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428" name="Group 4"/>
          <p:cNvGrpSpPr/>
          <p:nvPr/>
        </p:nvGrpSpPr>
        <p:grpSpPr bwMode="auto">
          <a:xfrm>
            <a:off x="770583" y="1916114"/>
            <a:ext cx="5908576" cy="1476375"/>
            <a:chOff x="1043" y="1207"/>
            <a:chExt cx="2790" cy="930"/>
          </a:xfrm>
        </p:grpSpPr>
        <p:sp>
          <p:nvSpPr>
            <p:cNvPr id="1255429" name="Line 5"/>
            <p:cNvSpPr>
              <a:spLocks noChangeShapeType="1"/>
            </p:cNvSpPr>
            <p:nvPr/>
          </p:nvSpPr>
          <p:spPr bwMode="auto">
            <a:xfrm>
              <a:off x="1043" y="1207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255430" name="Line 6"/>
            <p:cNvSpPr>
              <a:spLocks noChangeShapeType="1"/>
            </p:cNvSpPr>
            <p:nvPr/>
          </p:nvSpPr>
          <p:spPr bwMode="auto">
            <a:xfrm>
              <a:off x="1043" y="1684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255431" name="Line 7"/>
            <p:cNvSpPr>
              <a:spLocks noChangeShapeType="1"/>
            </p:cNvSpPr>
            <p:nvPr/>
          </p:nvSpPr>
          <p:spPr bwMode="auto">
            <a:xfrm>
              <a:off x="1043" y="2137"/>
              <a:ext cx="2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255432" name="Text Box 8"/>
            <p:cNvSpPr txBox="1">
              <a:spLocks noChangeArrowheads="1"/>
            </p:cNvSpPr>
            <p:nvPr/>
          </p:nvSpPr>
          <p:spPr bwMode="auto">
            <a:xfrm>
              <a:off x="3175" y="1230"/>
              <a:ext cx="6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E</a:t>
              </a:r>
              <a:endParaRPr lang="en-US" altLang="zh-CN" b="1"/>
            </a:p>
          </p:txBody>
        </p:sp>
      </p:grpSp>
      <p:grpSp>
        <p:nvGrpSpPr>
          <p:cNvPr id="1255438" name="Group 14"/>
          <p:cNvGrpSpPr/>
          <p:nvPr/>
        </p:nvGrpSpPr>
        <p:grpSpPr bwMode="auto">
          <a:xfrm>
            <a:off x="821410" y="2713038"/>
            <a:ext cx="2448141" cy="641350"/>
            <a:chOff x="1067" y="1709"/>
            <a:chExt cx="1156" cy="404"/>
          </a:xfrm>
        </p:grpSpPr>
        <p:grpSp>
          <p:nvGrpSpPr>
            <p:cNvPr id="1255433" name="Group 9"/>
            <p:cNvGrpSpPr/>
            <p:nvPr/>
          </p:nvGrpSpPr>
          <p:grpSpPr bwMode="auto">
            <a:xfrm>
              <a:off x="1067" y="1709"/>
              <a:ext cx="283" cy="404"/>
              <a:chOff x="1067" y="1709"/>
              <a:chExt cx="283" cy="404"/>
            </a:xfrm>
          </p:grpSpPr>
          <p:sp>
            <p:nvSpPr>
              <p:cNvPr id="1255434" name="Oval 10"/>
              <p:cNvSpPr>
                <a:spLocks noChangeArrowheads="1"/>
              </p:cNvSpPr>
              <p:nvPr/>
            </p:nvSpPr>
            <p:spPr bwMode="auto">
              <a:xfrm>
                <a:off x="1067" y="1735"/>
                <a:ext cx="258" cy="32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55435" name="Text Box 11"/>
              <p:cNvSpPr txBox="1">
                <a:spLocks noChangeArrowheads="1"/>
              </p:cNvSpPr>
              <p:nvPr/>
            </p:nvSpPr>
            <p:spPr bwMode="auto">
              <a:xfrm>
                <a:off x="1077" y="1709"/>
                <a:ext cx="273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b="1">
                    <a:solidFill>
                      <a:srgbClr val="FF0000"/>
                    </a:solidFill>
                  </a:rPr>
                  <a:t>+</a:t>
                </a:r>
                <a:endParaRPr lang="en-US" altLang="zh-CN" sz="36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255436" name="Line 12"/>
            <p:cNvSpPr>
              <a:spLocks noChangeShapeType="1"/>
            </p:cNvSpPr>
            <p:nvPr/>
          </p:nvSpPr>
          <p:spPr bwMode="auto">
            <a:xfrm>
              <a:off x="1360" y="1911"/>
              <a:ext cx="54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sp>
          <p:nvSpPr>
            <p:cNvPr id="1255437" name="Text Box 13"/>
            <p:cNvSpPr txBox="1">
              <a:spLocks noChangeArrowheads="1"/>
            </p:cNvSpPr>
            <p:nvPr/>
          </p:nvSpPr>
          <p:spPr bwMode="auto">
            <a:xfrm>
              <a:off x="1905" y="1752"/>
              <a:ext cx="3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b="1"/>
                <a:t>F</a:t>
              </a:r>
              <a:endParaRPr lang="en-US" altLang="zh-CN" b="1"/>
            </a:p>
          </p:txBody>
        </p:sp>
      </p:grpSp>
      <p:sp>
        <p:nvSpPr>
          <p:cNvPr id="1255440" name="Rectangle 16"/>
          <p:cNvSpPr>
            <a:spLocks noChangeArrowheads="1"/>
          </p:cNvSpPr>
          <p:nvPr/>
        </p:nvSpPr>
        <p:spPr bwMode="auto">
          <a:xfrm>
            <a:off x="3578664" y="3932555"/>
            <a:ext cx="7658003" cy="660400"/>
          </a:xfrm>
          <a:prstGeom prst="rect">
            <a:avLst/>
          </a:prstGeom>
          <a:solidFill>
            <a:srgbClr val="CCECFF">
              <a:alpha val="80000"/>
            </a:srgbClr>
          </a:solidFill>
          <a:ln w="1905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电荷在电场中具有跟位置相关的能。</a:t>
            </a:r>
            <a:endParaRPr lang="zh-CN" altLang="en-US" sz="36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 Box 88"/>
          <p:cNvSpPr txBox="1">
            <a:spLocks noChangeArrowheads="1"/>
          </p:cNvSpPr>
          <p:nvPr/>
        </p:nvSpPr>
        <p:spPr bwMode="auto">
          <a:xfrm>
            <a:off x="67769" y="485775"/>
            <a:ext cx="4640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一、电场能的性质</a:t>
            </a:r>
            <a:endParaRPr kumimoji="1" lang="zh-CN" altLang="en-US" sz="3200" b="1" dirty="0">
              <a:solidFill>
                <a:srgbClr val="0406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41110" y="1000760"/>
            <a:ext cx="5274945" cy="22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问题探究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1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：如图，</a:t>
            </a: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点电荷只在电场力作用下，做加速运动，速度越来越大，动能越来越大。在这一过程中，是什么能转化成了该点电荷的动能？</a:t>
            </a:r>
            <a:endParaRPr lang="zh-CN" altLang="en-US"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课堂探究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55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5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r="1681"/>
          <a:stretch>
            <a:fillRect/>
          </a:stretch>
        </p:blipFill>
        <p:spPr>
          <a:xfrm>
            <a:off x="338455" y="836295"/>
            <a:ext cx="11298555" cy="56407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139170" y="5948680"/>
            <a:ext cx="936625" cy="64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9" name="Text Box 5"/>
          <p:cNvSpPr txBox="1">
            <a:spLocks noChangeArrowheads="1"/>
          </p:cNvSpPr>
          <p:nvPr/>
        </p:nvSpPr>
        <p:spPr bwMode="auto">
          <a:xfrm>
            <a:off x="122511" y="457200"/>
            <a:ext cx="44515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 dirty="0">
                <a:solidFill>
                  <a:srgbClr val="04060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二、静电力做功的特点</a:t>
            </a:r>
            <a:endParaRPr kumimoji="1" lang="zh-CN" altLang="en-US" sz="3200" b="1" dirty="0">
              <a:solidFill>
                <a:srgbClr val="04060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4945" y="1124585"/>
            <a:ext cx="1188656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问题探究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2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：试探电荷</a:t>
            </a:r>
            <a:r>
              <a:rPr lang="en-US" altLang="zh-CN" sz="2800" i="1" dirty="0">
                <a:solidFill>
                  <a:srgbClr val="0000FF"/>
                </a:solidFill>
                <a:ea typeface="黑体" panose="02010609060101010101" pitchFamily="49" charset="-122"/>
              </a:rPr>
              <a:t>q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在电场强度为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E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的匀强电场中沿不同路径从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A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运动到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AB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沿电场钱方向相距为</a:t>
            </a:r>
            <a:r>
              <a:rPr lang="en-US" altLang="zh-CN" sz="2800" dirty="0">
                <a:solidFill>
                  <a:srgbClr val="0000FF"/>
                </a:solidFill>
                <a:ea typeface="黑体" panose="02010609060101010101" pitchFamily="49" charset="-122"/>
              </a:rPr>
              <a:t>d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。则分别计算甲乙丙三图中静电力对电荷做功的多少？你发现静电力做功有什么特点了吗？</a:t>
            </a:r>
            <a:endParaRPr lang="zh-CN" altLang="en-US"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课堂探究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2" name="Y20STBXX3-1RJGXWL1C.ep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1590" y="2636520"/>
            <a:ext cx="9692640" cy="2350135"/>
          </a:xfrm>
          <a:prstGeom prst="rect">
            <a:avLst/>
          </a:prstGeom>
        </p:spPr>
      </p:pic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58995" y="517525"/>
          <a:ext cx="161099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20700" imgH="203200" progId="Equation.KSEE3">
                  <p:embed/>
                </p:oleObj>
              </mc:Choice>
              <mc:Fallback>
                <p:oleObj name="" r:id="rId2" imgW="5207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58995" y="517525"/>
                        <a:ext cx="1610995" cy="6286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1091" name="Text Box 3"/>
          <p:cNvSpPr txBox="1">
            <a:spLocks noChangeArrowheads="1"/>
          </p:cNvSpPr>
          <p:nvPr/>
        </p:nvSpPr>
        <p:spPr bwMode="auto">
          <a:xfrm>
            <a:off x="410210" y="5085080"/>
            <a:ext cx="1145794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电场中移动电荷时，静电力做的功与电荷的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起始位置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kumimoji="1"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终止位置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有关，但与电荷经过的</a:t>
            </a:r>
            <a:r>
              <a:rPr kumimoji="1"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路径</a:t>
            </a:r>
            <a:r>
              <a:rPr kumimoji="1"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无关。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94945" y="1124585"/>
            <a:ext cx="1188656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sym typeface="+mn-ea"/>
              </a:rPr>
              <a:t>问题探究</a:t>
            </a:r>
            <a:r>
              <a:rPr lang="en-US" altLang="zh-CN" sz="2800" b="1" dirty="0" smtClean="0">
                <a:solidFill>
                  <a:srgbClr val="0000FF"/>
                </a:solidFill>
                <a:sym typeface="+mn-ea"/>
              </a:rPr>
              <a:t>3</a:t>
            </a:r>
            <a:r>
              <a:rPr lang="zh-CN" altLang="en-US" sz="2800" dirty="0">
                <a:solidFill>
                  <a:srgbClr val="0000FF"/>
                </a:solidFill>
                <a:ea typeface="黑体" panose="02010609060101010101" pitchFamily="49" charset="-122"/>
              </a:rPr>
              <a:t>：</a:t>
            </a:r>
            <a:r>
              <a:rPr sz="2800" dirty="0">
                <a:solidFill>
                  <a:srgbClr val="0000FF"/>
                </a:solidFill>
                <a:ea typeface="黑体" panose="02010609060101010101" pitchFamily="49" charset="-122"/>
              </a:rPr>
              <a:t>在重力场中,物体在某一位置具有的能量我们用重力势能来描述;类比重力场,电荷在电场中某一位置具有的能量,我们可用电势能这一物理量来描述.思考:规定零势能点后,怎样用静电力做功确定电荷在某点的电势能?</a:t>
            </a:r>
            <a:endParaRPr sz="2800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22879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课堂探究</a:t>
            </a:r>
            <a:endParaRPr lang="zh-CN" altLang="en-US" sz="28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59524" name="Text Box 4"/>
          <p:cNvSpPr txBox="1">
            <a:spLocks noChangeArrowheads="1"/>
          </p:cNvSpPr>
          <p:nvPr/>
        </p:nvSpPr>
        <p:spPr bwMode="auto">
          <a:xfrm>
            <a:off x="121920" y="548640"/>
            <a:ext cx="32238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04060C"/>
                </a:solidFill>
                <a:latin typeface="Times New Roman" panose="02020603050405020304" pitchFamily="18" charset="0"/>
              </a:rPr>
              <a:t>三、电势能</a:t>
            </a:r>
            <a:endParaRPr kumimoji="1" lang="zh-CN" altLang="en-US" sz="3600" b="1">
              <a:solidFill>
                <a:srgbClr val="0406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0115" y="2775585"/>
            <a:ext cx="79502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2484755" y="2775585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重力做功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5293360" y="2761615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重力势能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8389620" y="2746375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功能关系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790575" y="3429635"/>
            <a:ext cx="1054735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G=mg</a:t>
            </a:r>
            <a:endParaRPr lang="en-US" altLang="zh-CN" sz="2400" b="1" i="1"/>
          </a:p>
        </p:txBody>
      </p:sp>
      <p:sp>
        <p:nvSpPr>
          <p:cNvPr id="11" name="文本框 10"/>
          <p:cNvSpPr txBox="1"/>
          <p:nvPr/>
        </p:nvSpPr>
        <p:spPr>
          <a:xfrm>
            <a:off x="2354580" y="3429000"/>
            <a:ext cx="1713230" cy="82994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W=m</a:t>
            </a:r>
            <a:r>
              <a:rPr lang="en-US" altLang="zh-CN" sz="2400" b="1" i="1">
                <a:solidFill>
                  <a:srgbClr val="FF0000"/>
                </a:solidFill>
              </a:rPr>
              <a:t>gh</a:t>
            </a:r>
            <a:endParaRPr lang="en-US" altLang="zh-CN" sz="2400" b="1" i="1"/>
          </a:p>
          <a:p>
            <a:r>
              <a:rPr lang="zh-CN" altLang="en-US" sz="2400" b="1"/>
              <a:t>与路径无关</a:t>
            </a:r>
            <a:endParaRPr lang="zh-CN" altLang="en-US" sz="2400" b="1"/>
          </a:p>
        </p:txBody>
      </p:sp>
      <p:sp>
        <p:nvSpPr>
          <p:cNvPr id="12" name="文本框 11"/>
          <p:cNvSpPr txBox="1"/>
          <p:nvPr/>
        </p:nvSpPr>
        <p:spPr>
          <a:xfrm>
            <a:off x="4549140" y="3423920"/>
            <a:ext cx="2954020" cy="82994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Ep=</a:t>
            </a:r>
            <a:r>
              <a:rPr lang="en-US" altLang="zh-CN" sz="2400" b="1" i="1">
                <a:solidFill>
                  <a:schemeClr val="tx1"/>
                </a:solidFill>
              </a:rPr>
              <a:t>mgh</a:t>
            </a:r>
            <a:endParaRPr lang="en-US" altLang="zh-CN" sz="2400" b="1" i="1">
              <a:solidFill>
                <a:schemeClr val="tx1"/>
              </a:solidFill>
            </a:endParaRPr>
          </a:p>
          <a:p>
            <a:r>
              <a:rPr lang="zh-CN" altLang="en-US" sz="2400" b="1"/>
              <a:t>与质量和位置有关</a:t>
            </a:r>
            <a:endParaRPr lang="zh-CN" altLang="en-US" sz="2400" b="1"/>
          </a:p>
        </p:txBody>
      </p:sp>
      <p:sp>
        <p:nvSpPr>
          <p:cNvPr id="13" name="文本框 12"/>
          <p:cNvSpPr txBox="1"/>
          <p:nvPr/>
        </p:nvSpPr>
        <p:spPr>
          <a:xfrm>
            <a:off x="8317865" y="3429000"/>
            <a:ext cx="2191385" cy="119888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W=-ΔEp</a:t>
            </a:r>
            <a:endParaRPr lang="en-US" altLang="zh-CN" sz="2400" b="1" i="1"/>
          </a:p>
          <a:p>
            <a:endParaRPr lang="en-US" altLang="zh-CN" sz="2400" b="1"/>
          </a:p>
          <a:p>
            <a:endParaRPr lang="en-US" altLang="zh-CN" sz="2400" b="1"/>
          </a:p>
        </p:txBody>
      </p:sp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461375" y="3826510"/>
          <a:ext cx="1584325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257300" imgH="482600" progId="Equation.KSEE3">
                  <p:embed/>
                </p:oleObj>
              </mc:Choice>
              <mc:Fallback>
                <p:oleObj name="" r:id="rId1" imgW="12573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461375" y="3826510"/>
                        <a:ext cx="1584325" cy="60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/>
          <p:cNvCxnSpPr>
            <a:stCxn id="4" idx="3"/>
            <a:endCxn id="6" idx="1"/>
          </p:cNvCxnSpPr>
          <p:nvPr/>
        </p:nvCxnSpPr>
        <p:spPr>
          <a:xfrm>
            <a:off x="1715135" y="3006090"/>
            <a:ext cx="7696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6" idx="3"/>
            <a:endCxn id="7" idx="1"/>
          </p:cNvCxnSpPr>
          <p:nvPr/>
        </p:nvCxnSpPr>
        <p:spPr>
          <a:xfrm flipV="1">
            <a:off x="3891915" y="2992120"/>
            <a:ext cx="1401445" cy="139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8" idx="1"/>
          </p:cNvCxnSpPr>
          <p:nvPr/>
        </p:nvCxnSpPr>
        <p:spPr>
          <a:xfrm flipV="1">
            <a:off x="6700520" y="2976880"/>
            <a:ext cx="1689100" cy="139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4" idx="2"/>
            <a:endCxn id="9" idx="0"/>
          </p:cNvCxnSpPr>
          <p:nvPr/>
        </p:nvCxnSpPr>
        <p:spPr>
          <a:xfrm>
            <a:off x="1317625" y="323596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133090" y="322199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013450" y="3235325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109710" y="320675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1090" name="Text Box 2"/>
          <p:cNvSpPr txBox="1">
            <a:spLocks noChangeArrowheads="1"/>
          </p:cNvSpPr>
          <p:nvPr/>
        </p:nvSpPr>
        <p:spPr bwMode="auto">
          <a:xfrm>
            <a:off x="466725" y="4817745"/>
            <a:ext cx="10535920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4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由于</a:t>
            </a: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移动电荷时静电力做的功与移动的路径无关，电荷在电场中具有跟位置相关的能，这种能叫做</a:t>
            </a:r>
            <a:r>
              <a:rPr kumimoji="1"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电势能</a:t>
            </a: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，用</a:t>
            </a:r>
            <a:r>
              <a:rPr kumimoji="1"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kumimoji="1"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kumimoji="1"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表示。</a:t>
            </a:r>
            <a:endParaRPr kumimoji="1" lang="zh-CN" altLang="en-US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9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4" name="Text Box 4"/>
          <p:cNvSpPr txBox="1">
            <a:spLocks noChangeArrowheads="1"/>
          </p:cNvSpPr>
          <p:nvPr/>
        </p:nvSpPr>
        <p:spPr bwMode="auto">
          <a:xfrm>
            <a:off x="121920" y="548640"/>
            <a:ext cx="32238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kumimoji="1" lang="zh-CN" altLang="en-US" sz="3600" b="1">
                <a:solidFill>
                  <a:srgbClr val="04060C"/>
                </a:solidFill>
                <a:latin typeface="Times New Roman" panose="02020603050405020304" pitchFamily="18" charset="0"/>
              </a:rPr>
              <a:t>三、电势能</a:t>
            </a:r>
            <a:endParaRPr kumimoji="1" lang="zh-CN" altLang="en-US" sz="3600" b="1">
              <a:solidFill>
                <a:srgbClr val="0406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" y="1541780"/>
            <a:ext cx="79502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331720" y="1541780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重力做功</a:t>
            </a:r>
            <a:endParaRPr lang="zh-CN" altLang="en-US" sz="2400" b="1"/>
          </a:p>
        </p:txBody>
      </p:sp>
      <p:sp>
        <p:nvSpPr>
          <p:cNvPr id="5" name="文本框 4"/>
          <p:cNvSpPr txBox="1"/>
          <p:nvPr/>
        </p:nvSpPr>
        <p:spPr>
          <a:xfrm>
            <a:off x="5140325" y="1527810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重力势能</a:t>
            </a:r>
            <a:endParaRPr lang="zh-CN" altLang="en-US" sz="2400" b="1"/>
          </a:p>
        </p:txBody>
      </p:sp>
      <p:sp>
        <p:nvSpPr>
          <p:cNvPr id="6" name="文本框 5"/>
          <p:cNvSpPr txBox="1"/>
          <p:nvPr/>
        </p:nvSpPr>
        <p:spPr>
          <a:xfrm>
            <a:off x="8236585" y="1512570"/>
            <a:ext cx="1407160" cy="46037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功能关系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637540" y="2195830"/>
            <a:ext cx="1054735" cy="46037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G=mg</a:t>
            </a:r>
            <a:endParaRPr lang="en-US" altLang="zh-CN" sz="2400" b="1" i="1"/>
          </a:p>
        </p:txBody>
      </p:sp>
      <p:sp>
        <p:nvSpPr>
          <p:cNvPr id="8" name="文本框 7"/>
          <p:cNvSpPr txBox="1"/>
          <p:nvPr/>
        </p:nvSpPr>
        <p:spPr>
          <a:xfrm>
            <a:off x="2201545" y="2195195"/>
            <a:ext cx="1713230" cy="82994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W=m</a:t>
            </a:r>
            <a:r>
              <a:rPr lang="en-US" altLang="zh-CN" sz="2400" b="1" i="1">
                <a:solidFill>
                  <a:srgbClr val="FF0000"/>
                </a:solidFill>
              </a:rPr>
              <a:t>gh</a:t>
            </a:r>
            <a:endParaRPr lang="en-US" altLang="zh-CN" sz="2400" b="1" i="1"/>
          </a:p>
          <a:p>
            <a:r>
              <a:rPr lang="zh-CN" altLang="en-US" sz="2400" b="1"/>
              <a:t>与路径无关</a:t>
            </a:r>
            <a:endParaRPr lang="zh-CN" altLang="en-US" sz="2400" b="1"/>
          </a:p>
        </p:txBody>
      </p:sp>
      <p:sp>
        <p:nvSpPr>
          <p:cNvPr id="9" name="文本框 8"/>
          <p:cNvSpPr txBox="1"/>
          <p:nvPr/>
        </p:nvSpPr>
        <p:spPr>
          <a:xfrm>
            <a:off x="4396105" y="2190115"/>
            <a:ext cx="2954020" cy="829945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Ep=</a:t>
            </a:r>
            <a:r>
              <a:rPr lang="en-US" altLang="zh-CN" sz="2400" b="1" i="1">
                <a:solidFill>
                  <a:schemeClr val="tx1"/>
                </a:solidFill>
              </a:rPr>
              <a:t>mgh</a:t>
            </a:r>
            <a:endParaRPr lang="en-US" altLang="zh-CN" sz="2400" b="1" i="1">
              <a:solidFill>
                <a:schemeClr val="tx1"/>
              </a:solidFill>
            </a:endParaRPr>
          </a:p>
          <a:p>
            <a:r>
              <a:rPr lang="zh-CN" altLang="en-US" sz="2400" b="1"/>
              <a:t>与质量和位置有关</a:t>
            </a:r>
            <a:endParaRPr lang="zh-CN" altLang="en-US" sz="2400" b="1"/>
          </a:p>
        </p:txBody>
      </p:sp>
      <p:sp>
        <p:nvSpPr>
          <p:cNvPr id="10" name="文本框 9"/>
          <p:cNvSpPr txBox="1"/>
          <p:nvPr/>
        </p:nvSpPr>
        <p:spPr>
          <a:xfrm>
            <a:off x="8164830" y="2195195"/>
            <a:ext cx="2191385" cy="1198880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W=-ΔEp</a:t>
            </a:r>
            <a:endParaRPr lang="en-US" altLang="zh-CN" sz="2400" b="1" i="1"/>
          </a:p>
          <a:p>
            <a:endParaRPr lang="en-US" altLang="zh-CN" sz="2400" b="1"/>
          </a:p>
          <a:p>
            <a:endParaRPr lang="en-US" altLang="zh-CN" sz="2400" b="1"/>
          </a:p>
        </p:txBody>
      </p:sp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308340" y="2592705"/>
          <a:ext cx="1584325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257300" imgH="482600" progId="Equation.KSEE3">
                  <p:embed/>
                </p:oleObj>
              </mc:Choice>
              <mc:Fallback>
                <p:oleObj name="" r:id="rId1" imgW="12573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308340" y="2592705"/>
                        <a:ext cx="1584325" cy="60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>
            <a:stCxn id="3" idx="3"/>
            <a:endCxn id="4" idx="1"/>
          </p:cNvCxnSpPr>
          <p:nvPr/>
        </p:nvCxnSpPr>
        <p:spPr>
          <a:xfrm>
            <a:off x="1562100" y="1772285"/>
            <a:ext cx="7696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4" idx="3"/>
            <a:endCxn id="5" idx="1"/>
          </p:cNvCxnSpPr>
          <p:nvPr/>
        </p:nvCxnSpPr>
        <p:spPr>
          <a:xfrm flipV="1">
            <a:off x="3738880" y="1758315"/>
            <a:ext cx="1401445" cy="139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endCxn id="6" idx="1"/>
          </p:cNvCxnSpPr>
          <p:nvPr/>
        </p:nvCxnSpPr>
        <p:spPr>
          <a:xfrm flipV="1">
            <a:off x="6547485" y="1743075"/>
            <a:ext cx="1689100" cy="1397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stCxn id="3" idx="2"/>
            <a:endCxn id="7" idx="0"/>
          </p:cNvCxnSpPr>
          <p:nvPr/>
        </p:nvCxnSpPr>
        <p:spPr>
          <a:xfrm>
            <a:off x="1164590" y="2002155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80055" y="1988185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60415" y="2001520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956675" y="1972945"/>
            <a:ext cx="635" cy="1936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617855" y="3601085"/>
            <a:ext cx="110109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电场力</a:t>
            </a:r>
            <a:endParaRPr lang="zh-CN" altLang="en-US" sz="2400" b="1"/>
          </a:p>
        </p:txBody>
      </p:sp>
      <p:sp>
        <p:nvSpPr>
          <p:cNvPr id="21" name="文本框 20"/>
          <p:cNvSpPr txBox="1"/>
          <p:nvPr/>
        </p:nvSpPr>
        <p:spPr>
          <a:xfrm>
            <a:off x="2124075" y="3601720"/>
            <a:ext cx="171323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电场力做功</a:t>
            </a:r>
            <a:endParaRPr lang="zh-CN" altLang="en-US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5120640" y="3587115"/>
            <a:ext cx="110109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电势能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8216900" y="3571875"/>
            <a:ext cx="140716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p>
            <a:r>
              <a:rPr lang="zh-CN" altLang="en-US" sz="2400" b="1"/>
              <a:t>功能关系</a:t>
            </a:r>
            <a:endParaRPr lang="zh-CN" altLang="en-US" sz="2400" b="1"/>
          </a:p>
        </p:txBody>
      </p:sp>
      <p:sp>
        <p:nvSpPr>
          <p:cNvPr id="24" name="文本框 23"/>
          <p:cNvSpPr txBox="1"/>
          <p:nvPr/>
        </p:nvSpPr>
        <p:spPr>
          <a:xfrm>
            <a:off x="696595" y="4248785"/>
            <a:ext cx="935990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F=qE</a:t>
            </a:r>
            <a:endParaRPr lang="en-US" altLang="zh-CN" sz="2400" b="1" i="1"/>
          </a:p>
        </p:txBody>
      </p:sp>
      <p:sp>
        <p:nvSpPr>
          <p:cNvPr id="25" name="文本框 24"/>
          <p:cNvSpPr txBox="1"/>
          <p:nvPr/>
        </p:nvSpPr>
        <p:spPr>
          <a:xfrm>
            <a:off x="2181860" y="4254500"/>
            <a:ext cx="1713230" cy="82994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none" rtlCol="0">
            <a:spAutoFit/>
          </a:bodyPr>
          <a:p>
            <a:r>
              <a:rPr lang="en-US" altLang="zh-CN" sz="2400" b="1" i="1"/>
              <a:t>W=qE</a:t>
            </a:r>
            <a:r>
              <a:rPr lang="en-US" altLang="zh-CN" sz="2400" b="1" i="1">
                <a:solidFill>
                  <a:srgbClr val="FF0000"/>
                </a:solidFill>
              </a:rPr>
              <a:t>d</a:t>
            </a:r>
            <a:endParaRPr lang="en-US" altLang="zh-CN" sz="2400" b="1" i="1"/>
          </a:p>
          <a:p>
            <a:r>
              <a:rPr lang="zh-CN" altLang="en-US" sz="2400" b="1"/>
              <a:t>与路径无关</a:t>
            </a:r>
            <a:endParaRPr lang="zh-CN" altLang="en-US" sz="2400" b="1"/>
          </a:p>
        </p:txBody>
      </p:sp>
      <p:sp>
        <p:nvSpPr>
          <p:cNvPr id="26" name="文本框 25"/>
          <p:cNvSpPr txBox="1"/>
          <p:nvPr/>
        </p:nvSpPr>
        <p:spPr>
          <a:xfrm>
            <a:off x="4170045" y="4249420"/>
            <a:ext cx="3690620" cy="11988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kumimoji="1" lang="zh-CN" altLang="en-US" sz="24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电荷</a:t>
            </a:r>
            <a:r>
              <a:rPr kumimoji="1"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在某点的电势能</a:t>
            </a:r>
            <a:r>
              <a:rPr kumimoji="1" lang="en-US" altLang="zh-CN" sz="2400" b="1" i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Ep</a:t>
            </a:r>
            <a:r>
              <a:rPr kumimoji="1"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，等于静电力把它从该点移到</a:t>
            </a:r>
            <a:r>
              <a:rPr kumimoji="1"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零势能位置</a:t>
            </a:r>
            <a:r>
              <a:rPr kumimoji="1"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时所做的功。</a:t>
            </a:r>
            <a:endParaRPr lang="zh-CN" altLang="en-US" sz="2400" b="1"/>
          </a:p>
        </p:txBody>
      </p:sp>
      <p:sp>
        <p:nvSpPr>
          <p:cNvPr id="27" name="文本框 26"/>
          <p:cNvSpPr txBox="1"/>
          <p:nvPr/>
        </p:nvSpPr>
        <p:spPr>
          <a:xfrm>
            <a:off x="8145145" y="4254500"/>
            <a:ext cx="3558540" cy="119888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p>
            <a:r>
              <a:rPr lang="en-US" altLang="zh-CN" sz="2400" b="1" i="1"/>
              <a:t>W=-ΔEp</a:t>
            </a:r>
            <a:endParaRPr lang="en-US" altLang="zh-CN" sz="2400" b="1" i="1"/>
          </a:p>
          <a:p>
            <a:endParaRPr lang="en-US" altLang="zh-CN" sz="2400" b="1"/>
          </a:p>
          <a:p>
            <a:endParaRPr lang="en-US" altLang="zh-CN" sz="2400" b="1"/>
          </a:p>
        </p:txBody>
      </p:sp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12455" y="4709160"/>
          <a:ext cx="3089275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2451100" imgH="482600" progId="Equation.KSEE3">
                  <p:embed/>
                </p:oleObj>
              </mc:Choice>
              <mc:Fallback>
                <p:oleObj name="" r:id="rId3" imgW="2451100" imgH="482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12455" y="4709160"/>
                        <a:ext cx="3089275" cy="60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接连接符 28"/>
          <p:cNvCxnSpPr>
            <a:stCxn id="20" idx="3"/>
            <a:endCxn id="21" idx="1"/>
          </p:cNvCxnSpPr>
          <p:nvPr/>
        </p:nvCxnSpPr>
        <p:spPr>
          <a:xfrm>
            <a:off x="1718945" y="3831590"/>
            <a:ext cx="405130" cy="63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1" idx="3"/>
            <a:endCxn id="22" idx="1"/>
          </p:cNvCxnSpPr>
          <p:nvPr/>
        </p:nvCxnSpPr>
        <p:spPr>
          <a:xfrm flipV="1">
            <a:off x="3837305" y="3817620"/>
            <a:ext cx="1283335" cy="1460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22" idx="3"/>
            <a:endCxn id="23" idx="1"/>
          </p:cNvCxnSpPr>
          <p:nvPr/>
        </p:nvCxnSpPr>
        <p:spPr>
          <a:xfrm flipV="1">
            <a:off x="6221730" y="3802380"/>
            <a:ext cx="1995170" cy="15240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20" idx="2"/>
            <a:endCxn id="24" idx="0"/>
          </p:cNvCxnSpPr>
          <p:nvPr/>
        </p:nvCxnSpPr>
        <p:spPr>
          <a:xfrm flipH="1">
            <a:off x="1164590" y="4061460"/>
            <a:ext cx="3810" cy="18732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946400" y="4037965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5840730" y="4060825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936990" y="4032250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2799715" y="5588635"/>
            <a:ext cx="6054725" cy="4603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p>
            <a:r>
              <a:rPr kumimoji="1" lang="zh-CN" altLang="en-US" sz="24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①系统性②相对性③标量性，正负表示大小</a:t>
            </a:r>
            <a:endParaRPr lang="zh-CN" altLang="en-US" sz="2400" b="1"/>
          </a:p>
        </p:txBody>
      </p:sp>
      <p:cxnSp>
        <p:nvCxnSpPr>
          <p:cNvPr id="37" name="直接连接符 36"/>
          <p:cNvCxnSpPr/>
          <p:nvPr/>
        </p:nvCxnSpPr>
        <p:spPr>
          <a:xfrm>
            <a:off x="5826760" y="5486400"/>
            <a:ext cx="635" cy="193675"/>
          </a:xfrm>
          <a:prstGeom prst="line">
            <a:avLst/>
          </a:prstGeom>
          <a:solidFill>
            <a:srgbClr val="FFFF00"/>
          </a:solidFill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对象 15">
            <a:hlinkClick r:id="" action="ppaction://ole?verb=0"/>
          </p:cNvPr>
          <p:cNvGraphicFramePr/>
          <p:nvPr/>
        </p:nvGraphicFramePr>
        <p:xfrm>
          <a:off x="5043488" y="6184265"/>
          <a:ext cx="1323975" cy="57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" name="" r:id="rId5" imgW="698500" imgH="241300" progId="Equation.3">
                  <p:embed/>
                </p:oleObj>
              </mc:Choice>
              <mc:Fallback>
                <p:oleObj name="" r:id="rId5" imgW="698500" imgH="241300" progId="Equation.3">
                  <p:embed/>
                  <p:pic>
                    <p:nvPicPr>
                      <p:cNvPr id="0" name="图片 1025" descr="image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488" y="6184265"/>
                        <a:ext cx="1323975" cy="5765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animBg="1"/>
      <p:bldP spid="26" grpId="0" bldLvl="0" animBg="1"/>
      <p:bldP spid="36" grpId="0" bldLvl="0" animBg="1"/>
      <p:bldP spid="3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930" name="Text Box 2"/>
          <p:cNvSpPr txBox="1">
            <a:spLocks noChangeArrowheads="1"/>
          </p:cNvSpPr>
          <p:nvPr/>
        </p:nvSpPr>
        <p:spPr bwMode="auto">
          <a:xfrm>
            <a:off x="554559" y="1196752"/>
            <a:ext cx="10230942" cy="3539430"/>
          </a:xfrm>
          <a:prstGeom prst="rect">
            <a:avLst/>
          </a:prstGeom>
          <a:solidFill>
            <a:srgbClr val="FFFFFF">
              <a:alpha val="8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001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2573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7145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1717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3200" b="1" dirty="0">
                <a:solidFill>
                  <a:schemeClr val="tx2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下列说法中正确的是（     </a:t>
            </a:r>
            <a:r>
              <a:rPr lang="zh-CN" altLang="en-US" sz="3200" b="1" dirty="0" smtClean="0">
                <a:solidFill>
                  <a:schemeClr val="tx2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     ）</a:t>
            </a:r>
            <a:endParaRPr lang="zh-CN" altLang="en-US" sz="3200" b="1" dirty="0">
              <a:solidFill>
                <a:schemeClr val="tx2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A.</a:t>
            </a:r>
            <a:r>
              <a:rPr lang="zh-CN" altLang="en-US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当两正点电荷相互靠近时，它们的电势能增大</a:t>
            </a:r>
            <a:endParaRPr lang="zh-CN" altLang="en-US" sz="32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B.</a:t>
            </a:r>
            <a:r>
              <a:rPr lang="zh-CN" altLang="en-US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当两负点电荷相互靠近时，它们的电势能增大</a:t>
            </a:r>
            <a:endParaRPr lang="zh-CN" altLang="en-US" sz="32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C.</a:t>
            </a:r>
            <a:r>
              <a:rPr lang="zh-CN" altLang="en-US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一个正电荷与另一个负电荷相互靠近时，它们的电势能减小</a:t>
            </a:r>
            <a:endParaRPr lang="zh-CN" altLang="en-US" sz="3200" b="1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D.</a:t>
            </a:r>
            <a:r>
              <a:rPr lang="zh-CN" altLang="en-US" sz="3200" b="1" dirty="0">
                <a:ea typeface="黑体" panose="02010609060101010101" pitchFamily="49" charset="-122"/>
                <a:cs typeface="Times New Roman" panose="02020603050405020304" pitchFamily="18" charset="0"/>
              </a:rPr>
              <a:t>一个正电荷与另一个负电荷相互靠近时，它们的电势能增大。</a:t>
            </a:r>
            <a:endParaRPr lang="zh-CN" altLang="en-US" sz="3200" b="1" dirty="0">
              <a:solidFill>
                <a:schemeClr val="tx2"/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76932" name="AutoShape 4"/>
          <p:cNvSpPr>
            <a:spLocks noChangeArrowheads="1"/>
          </p:cNvSpPr>
          <p:nvPr/>
        </p:nvSpPr>
        <p:spPr bwMode="auto">
          <a:xfrm>
            <a:off x="5019055" y="4736182"/>
            <a:ext cx="4818730" cy="1501130"/>
          </a:xfrm>
          <a:prstGeom prst="wedgeRoundRectCallout">
            <a:avLst>
              <a:gd name="adj1" fmla="val -99670"/>
              <a:gd name="adj2" fmla="val -1648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电场力做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正功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，电势能</a:t>
            </a:r>
            <a:r>
              <a:rPr kumimoji="1"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增加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；</a:t>
            </a:r>
            <a:endParaRPr kumimoji="1"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kumimoji="1" lang="zh-CN" altLang="en-US" sz="2800" b="1" dirty="0">
                <a:solidFill>
                  <a:srgbClr val="FF0000"/>
                </a:solidFill>
              </a:rPr>
              <a:t>电场力做</a:t>
            </a:r>
            <a:r>
              <a:rPr kumimoji="1" lang="zh-CN" altLang="en-US" sz="2800" b="1" dirty="0">
                <a:solidFill>
                  <a:srgbClr val="0000CC"/>
                </a:solidFill>
              </a:rPr>
              <a:t>负功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，电势能</a:t>
            </a:r>
            <a:r>
              <a:rPr kumimoji="1" lang="zh-CN" altLang="en-US" sz="2800" b="1" dirty="0">
                <a:solidFill>
                  <a:srgbClr val="0000CC"/>
                </a:solidFill>
              </a:rPr>
              <a:t>减少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。</a:t>
            </a:r>
            <a:endParaRPr kumimoji="1" lang="zh-CN" altLang="en-US" sz="2800" b="1" dirty="0">
              <a:solidFill>
                <a:srgbClr val="FF0000"/>
              </a:solidFill>
            </a:endParaRPr>
          </a:p>
          <a:p>
            <a:r>
              <a:rPr kumimoji="1" lang="zh-CN" altLang="en-US" sz="2800" b="1" dirty="0"/>
              <a:t>与重力做功类比</a:t>
            </a:r>
            <a:endParaRPr kumimoji="1"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0583" y="5257078"/>
            <a:ext cx="18002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知识链接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0030" y="1206770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7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932" grpId="0" animBg="1"/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默认设计模板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FFFF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3209</Words>
  <Application>WPS 演示</Application>
  <PresentationFormat>自定义</PresentationFormat>
  <Paragraphs>515</Paragraphs>
  <Slides>24</Slides>
  <Notes>0</Notes>
  <HiddenSlides>1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24</vt:i4>
      </vt:variant>
    </vt:vector>
  </HeadingPairs>
  <TitlesOfParts>
    <vt:vector size="57" baseType="lpstr">
      <vt:lpstr>Arial</vt:lpstr>
      <vt:lpstr>宋体</vt:lpstr>
      <vt:lpstr>Wingdings</vt:lpstr>
      <vt:lpstr>Calibri</vt:lpstr>
      <vt:lpstr>黑体</vt:lpstr>
      <vt:lpstr>Times New Roman</vt:lpstr>
      <vt:lpstr>微软雅黑</vt:lpstr>
      <vt:lpstr>Arial Unicode MS</vt:lpstr>
      <vt:lpstr>默认设计模板</vt:lpstr>
      <vt:lpstr>1_自定义设计方案</vt:lpstr>
      <vt:lpstr>Equation.KSEE3</vt:lpstr>
      <vt:lpstr>Equation.3</vt:lpstr>
      <vt:lpstr>Equation.3</vt:lpstr>
      <vt:lpstr>Equation.3</vt:lpstr>
      <vt:lpstr>Equation.3</vt:lpstr>
      <vt:lpstr>Equation.DSMT4</vt:lpstr>
      <vt:lpstr>Equation.DSMT4</vt:lpstr>
      <vt:lpstr>Equation.KSEE3</vt:lpstr>
      <vt:lpstr>Equation.KSEE3</vt:lpstr>
      <vt:lpstr>Equation.3</vt:lpstr>
      <vt:lpstr>Equation.3</vt:lpstr>
      <vt:lpstr>Equation.KSEE3</vt:lpstr>
      <vt:lpstr>Equation.KSEE3</vt:lpstr>
      <vt:lpstr>Equation.3</vt:lpstr>
      <vt:lpstr>Equation.3</vt:lpstr>
      <vt:lpstr>Equation.3</vt:lpstr>
      <vt:lpstr>Equation.KSEE3</vt:lpstr>
      <vt:lpstr>Equation.KSEE3</vt:lpstr>
      <vt:lpstr>Equation.KSEE3</vt:lpstr>
      <vt:lpstr>Equation.KSEE3</vt:lpstr>
      <vt:lpstr>Equation.KSEE3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 (Beijing)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 User</dc:creator>
  <cp:lastModifiedBy>茉莉花磨</cp:lastModifiedBy>
  <cp:revision>63</cp:revision>
  <dcterms:created xsi:type="dcterms:W3CDTF">2014-07-18T01:04:00Z</dcterms:created>
  <dcterms:modified xsi:type="dcterms:W3CDTF">2021-09-13T06:39:25Z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7961A20E60614F329CE36C52A5938643</vt:lpwstr>
  </property>
  <property fmtid="{D5CDD505-2E9C-101B-9397-08002B2CF9AE}" pid="3" name="KSOProductBuildVer">
    <vt:lpwstr>2052-11.1.0.10700</vt:lpwstr>
  </property>
</Properties>
</file>