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doc" ContentType="application/msword"/>
  <Default Extension="docx" ContentType="application/vnd.openxmlformats-officedocument.wordprocessingml.document"/>
  <Default Extension="bin" ContentType="application/vnd.openxmlformats-officedocument.oleObject"/>
  <Default Extension="png" ContentType="image/png"/>
  <Default Extension="wmf" ContentType="image/x-wmf"/>
  <Default Extension="emf" ContentType="image/x-e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activeX/activeX1.bin" ContentType="application/vnd.ms-office.activeX"/>
  <Override PartName="/ppt/activeX/activeX1.xml" ContentType="application/vnd.ms-office.activeX+xml"/>
  <Override PartName="/ppt/activeX/activeX2.bin" ContentType="application/vnd.ms-office.activeX"/>
  <Override PartName="/ppt/activeX/activeX2.xml" ContentType="application/vnd.ms-office.activeX+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Lst>
  <p:notesMasterIdLst>
    <p:notesMasterId r:id="rId9"/>
  </p:notesMasterIdLst>
  <p:sldIdLst>
    <p:sldId id="308" r:id="rId4"/>
    <p:sldId id="335" r:id="rId5"/>
    <p:sldId id="338" r:id="rId6"/>
    <p:sldId id="339" r:id="rId7"/>
    <p:sldId id="341" r:id="rId8"/>
    <p:sldId id="364" r:id="rId10"/>
    <p:sldId id="267" r:id="rId11"/>
    <p:sldId id="268" r:id="rId12"/>
    <p:sldId id="309" r:id="rId13"/>
    <p:sldId id="310" r:id="rId14"/>
    <p:sldId id="342" r:id="rId15"/>
    <p:sldId id="311" r:id="rId16"/>
    <p:sldId id="366" r:id="rId17"/>
    <p:sldId id="313" r:id="rId18"/>
    <p:sldId id="314" r:id="rId19"/>
    <p:sldId id="365" r:id="rId20"/>
    <p:sldId id="367" r:id="rId21"/>
    <p:sldId id="384" r:id="rId22"/>
    <p:sldId id="315" r:id="rId23"/>
    <p:sldId id="316" r:id="rId24"/>
    <p:sldId id="317" r:id="rId25"/>
    <p:sldId id="394" r:id="rId26"/>
    <p:sldId id="393" r:id="rId27"/>
    <p:sldId id="396" r:id="rId28"/>
    <p:sldId id="318" r:id="rId29"/>
    <p:sldId id="397" r:id="rId30"/>
    <p:sldId id="275" r:id="rId31"/>
    <p:sldId id="337" r:id="rId32"/>
    <p:sldId id="262" r:id="rId33"/>
  </p:sldIdLst>
  <p:sldSz cx="1219835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快乐17" initials="快"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28" autoAdjust="0"/>
    <p:restoredTop sz="94660"/>
  </p:normalViewPr>
  <p:slideViewPr>
    <p:cSldViewPr>
      <p:cViewPr varScale="1">
        <p:scale>
          <a:sx n="65" d="100"/>
          <a:sy n="65" d="100"/>
        </p:scale>
        <p:origin x="-918" y="-114"/>
      </p:cViewPr>
      <p:guideLst>
        <p:guide orient="horz" pos="2133"/>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7" Type="http://schemas.openxmlformats.org/officeDocument/2006/relationships/commentAuthors" Target="commentAuthors.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image" Target="../media/image45.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2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image" Target="../media/image14.e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23.wmf"/><Relationship Id="rId7" Type="http://schemas.openxmlformats.org/officeDocument/2006/relationships/image" Target="../media/image22.wmf"/><Relationship Id="rId6" Type="http://schemas.openxmlformats.org/officeDocument/2006/relationships/image" Target="../media/image21.wmf"/><Relationship Id="rId5" Type="http://schemas.openxmlformats.org/officeDocument/2006/relationships/image" Target="../media/image20.wmf"/><Relationship Id="rId4" Type="http://schemas.openxmlformats.org/officeDocument/2006/relationships/image" Target="../media/image19.wmf"/><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wmf"/><Relationship Id="rId1" Type="http://schemas.openxmlformats.org/officeDocument/2006/relationships/image" Target="../media/image2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4371" y="1143000"/>
            <a:ext cx="5489258"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熟记五种电场线（正点电荷，负点电荷，等量同种点电荷，等量异种点电荷，匀强电场）</a:t>
            </a:r>
            <a:endParaRPr lang="zh-CN" altLang="en-US"/>
          </a:p>
          <a:p>
            <a:r>
              <a:rPr lang="zh-CN" altLang="en-US"/>
              <a:t>场的叠加矢量算（电场强度是矢量，电场叠加原理平行四边形定则）</a:t>
            </a:r>
            <a:endParaRPr lang="zh-CN" altLang="en-US"/>
          </a:p>
          <a:p>
            <a:r>
              <a:rPr lang="zh-CN" altLang="en-US"/>
              <a:t>做题假想电场源（电场线起始于正电荷，终止于负电荷）</a:t>
            </a:r>
            <a:endParaRPr lang="zh-CN" altLang="en-US"/>
          </a:p>
          <a:p>
            <a:r>
              <a:rPr lang="zh-CN" altLang="en-US"/>
              <a:t>尽量画出电场线</a:t>
            </a:r>
            <a:endParaRPr lang="zh-CN" altLang="en-US"/>
          </a:p>
          <a:p>
            <a:r>
              <a:rPr lang="zh-CN" altLang="en-US"/>
              <a:t>电势降低电场线（沿电场线方向电势降低）</a:t>
            </a:r>
            <a:endParaRPr lang="zh-CN" altLang="en-US"/>
          </a:p>
          <a:p>
            <a:r>
              <a:rPr lang="zh-CN" altLang="en-US"/>
              <a:t>等分法寻等势面（差值最小的等分差值最大的，连接电势相等的，电场线垂直于等势面）</a:t>
            </a:r>
            <a:endParaRPr lang="zh-CN" altLang="en-US"/>
          </a:p>
          <a:p>
            <a:r>
              <a:rPr lang="zh-CN" altLang="en-US"/>
              <a:t>移动判定正负功（移动电荷，受力方向与运动方向夹角小于九十度做正功；受力方向与运动方向夹角大于九十度做负功）</a:t>
            </a:r>
            <a:endParaRPr lang="zh-CN" altLang="en-US"/>
          </a:p>
          <a:p>
            <a:r>
              <a:rPr lang="zh-CN" altLang="en-US"/>
              <a:t>同时减增电势能（做正功电势能减小，做负功电势能升高）</a:t>
            </a:r>
            <a:endParaRPr lang="zh-CN" altLang="en-US"/>
          </a:p>
          <a:p>
            <a:r>
              <a:rPr lang="zh-CN" altLang="en-US"/>
              <a:t>轨迹电场等势线（电场中三线，轨迹线切线方向运动方向，电场线切线方向与受力方向相同或相反，等势线方向移动不做功）</a:t>
            </a:r>
            <a:endParaRPr lang="zh-CN" altLang="en-US"/>
          </a:p>
          <a:p>
            <a:r>
              <a:rPr lang="zh-CN" altLang="en-US"/>
              <a:t>EX、φX、Vt图（E-x图象面积代表两点电势差；φ-x图象斜率代表电场强度；v-t图象斜率面积分别代表加速度和面积）</a:t>
            </a:r>
            <a:endParaRPr lang="zh-CN" altLang="en-US"/>
          </a:p>
          <a:p>
            <a:r>
              <a:rPr lang="zh-CN" altLang="en-US"/>
              <a:t>电学搭台力唱戏（电场问题大多都是依托电场解决力学问题）</a:t>
            </a:r>
            <a:endParaRPr lang="zh-CN" altLang="en-US"/>
          </a:p>
          <a:p>
            <a:r>
              <a:rPr lang="zh-CN" altLang="en-US"/>
              <a:t>动力学动能定理（电场中力学问题运用原理动能定理居多）</a:t>
            </a:r>
            <a:endParaRPr lang="zh-CN" altLang="en-US"/>
          </a:p>
          <a:p>
            <a:r>
              <a:rPr lang="zh-CN" altLang="en-US"/>
              <a:t>常见题型是平抛（常见的运动问题是类平抛运动）</a:t>
            </a:r>
            <a:endParaRPr lang="zh-CN" altLang="en-US"/>
          </a:p>
          <a:p>
            <a:r>
              <a:rPr lang="zh-CN" altLang="en-US"/>
              <a:t>动态变化电容器</a:t>
            </a:r>
            <a:endParaRPr lang="zh-CN" altLang="en-US"/>
          </a:p>
          <a:p>
            <a:r>
              <a:rPr lang="zh-CN" altLang="en-US"/>
              <a:t>一看前提谁不变（是Q还是U不变）</a:t>
            </a:r>
            <a:endParaRPr lang="zh-CN" altLang="en-US"/>
          </a:p>
          <a:p>
            <a:r>
              <a:rPr lang="zh-CN" altLang="en-US"/>
              <a:t>二用电容决定式（变化距离还是面积）</a:t>
            </a:r>
            <a:endParaRPr lang="zh-CN" altLang="en-US"/>
          </a:p>
          <a:p>
            <a:r>
              <a:rPr lang="zh-CN" altLang="en-US"/>
              <a:t>三是电容定义式</a:t>
            </a:r>
            <a:endParaRPr lang="zh-CN" altLang="en-US"/>
          </a:p>
          <a:p>
            <a:r>
              <a:rPr lang="zh-CN" altLang="en-US"/>
              <a:t>最后利用UEd</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876" y="2130426"/>
            <a:ext cx="10368598"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9753" y="3886200"/>
            <a:ext cx="8538845"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918" y="274638"/>
            <a:ext cx="10978515"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918" y="1600201"/>
            <a:ext cx="10978515" cy="4525963"/>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3804" y="274639"/>
            <a:ext cx="2744629"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918" y="274639"/>
            <a:ext cx="8030580" cy="585152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914876" y="609600"/>
            <a:ext cx="10368598"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914876" y="1981200"/>
            <a:ext cx="5082646" cy="1981200"/>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quarter" idx="2"/>
          </p:nvPr>
        </p:nvSpPr>
        <p:spPr>
          <a:xfrm>
            <a:off x="6200828" y="1981200"/>
            <a:ext cx="5082646" cy="1981200"/>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内容占位符 4"/>
          <p:cNvSpPr>
            <a:spLocks noGrp="1"/>
          </p:cNvSpPr>
          <p:nvPr>
            <p:ph sz="quarter" idx="3"/>
          </p:nvPr>
        </p:nvSpPr>
        <p:spPr>
          <a:xfrm>
            <a:off x="914876" y="4114800"/>
            <a:ext cx="5082646" cy="1981200"/>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内容占位符 5"/>
          <p:cNvSpPr>
            <a:spLocks noGrp="1"/>
          </p:cNvSpPr>
          <p:nvPr>
            <p:ph sz="quarter" idx="4"/>
          </p:nvPr>
        </p:nvSpPr>
        <p:spPr>
          <a:xfrm>
            <a:off x="6200828" y="4114800"/>
            <a:ext cx="5082646" cy="1981200"/>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a:xfrm>
            <a:off x="914876" y="6248400"/>
            <a:ext cx="2541323" cy="457200"/>
          </a:xfrm>
          <a:prstGeom prst="rect">
            <a:avLst/>
          </a:prstGeom>
        </p:spPr>
        <p:txBody>
          <a:bodyPr/>
          <a:lstStyle>
            <a:lvl1pPr>
              <a:defRPr/>
            </a:lvl1pPr>
          </a:lstStyle>
          <a:p>
            <a:endParaRPr lang="en-US" altLang="zh-CN"/>
          </a:p>
        </p:txBody>
      </p:sp>
      <p:sp>
        <p:nvSpPr>
          <p:cNvPr id="8" name="页脚占位符 7"/>
          <p:cNvSpPr>
            <a:spLocks noGrp="1"/>
          </p:cNvSpPr>
          <p:nvPr>
            <p:ph type="ftr" sz="quarter" idx="11"/>
          </p:nvPr>
        </p:nvSpPr>
        <p:spPr>
          <a:xfrm>
            <a:off x="4167770" y="6248400"/>
            <a:ext cx="3862811" cy="457200"/>
          </a:xfrm>
          <a:prstGeom prst="rect">
            <a:avLst/>
          </a:prstGeom>
        </p:spPr>
        <p:txBody>
          <a:bodyPr/>
          <a:lstStyle>
            <a:lvl1pPr>
              <a:defRPr/>
            </a:lvl1pPr>
          </a:lstStyle>
          <a:p>
            <a:endParaRPr lang="en-US" altLang="zh-CN"/>
          </a:p>
        </p:txBody>
      </p:sp>
      <p:sp>
        <p:nvSpPr>
          <p:cNvPr id="9" name="灯片编号占位符 8"/>
          <p:cNvSpPr>
            <a:spLocks noGrp="1"/>
          </p:cNvSpPr>
          <p:nvPr>
            <p:ph type="sldNum" sz="quarter" idx="12"/>
          </p:nvPr>
        </p:nvSpPr>
        <p:spPr>
          <a:xfrm>
            <a:off x="8742151" y="6248400"/>
            <a:ext cx="2541323" cy="457200"/>
          </a:xfrm>
          <a:prstGeom prst="rect">
            <a:avLst/>
          </a:prstGeom>
        </p:spPr>
        <p:txBody>
          <a:bodyPr/>
          <a:lstStyle>
            <a:lvl1pPr>
              <a:defRPr/>
            </a:lvl1pPr>
          </a:lstStyle>
          <a:p>
            <a:fld id="{3BEF2C72-E92E-4D09-954A-0A734441BC01}" type="slidenum">
              <a:rPr lang="en-US" altLang="zh-CN"/>
            </a:fld>
            <a:endParaRPr lang="en-U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914876" y="609600"/>
            <a:ext cx="10368598" cy="5486400"/>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a:xfrm>
            <a:off x="914876" y="6248400"/>
            <a:ext cx="2541323" cy="457200"/>
          </a:xfrm>
          <a:prstGeom prst="rect">
            <a:avLst/>
          </a:prstGeom>
        </p:spPr>
        <p:txBody>
          <a:bodyPr/>
          <a:lstStyle>
            <a:lvl1pPr>
              <a:defRPr/>
            </a:lvl1pPr>
          </a:lstStyle>
          <a:p>
            <a:endParaRPr lang="en-US" altLang="zh-CN"/>
          </a:p>
        </p:txBody>
      </p:sp>
      <p:sp>
        <p:nvSpPr>
          <p:cNvPr id="4" name="页脚占位符 3"/>
          <p:cNvSpPr>
            <a:spLocks noGrp="1"/>
          </p:cNvSpPr>
          <p:nvPr>
            <p:ph type="ftr" sz="quarter" idx="11"/>
          </p:nvPr>
        </p:nvSpPr>
        <p:spPr>
          <a:xfrm>
            <a:off x="4167770" y="6248400"/>
            <a:ext cx="3862811" cy="457200"/>
          </a:xfrm>
          <a:prstGeom prst="rect">
            <a:avLst/>
          </a:prstGeom>
        </p:spPr>
        <p:txBody>
          <a:bodyPr/>
          <a:lstStyle>
            <a:lvl1pPr>
              <a:defRPr/>
            </a:lvl1pPr>
          </a:lstStyle>
          <a:p>
            <a:endParaRPr lang="en-US" altLang="zh-CN"/>
          </a:p>
        </p:txBody>
      </p:sp>
      <p:sp>
        <p:nvSpPr>
          <p:cNvPr id="5" name="灯片编号占位符 4"/>
          <p:cNvSpPr>
            <a:spLocks noGrp="1"/>
          </p:cNvSpPr>
          <p:nvPr>
            <p:ph type="sldNum" sz="quarter" idx="12"/>
          </p:nvPr>
        </p:nvSpPr>
        <p:spPr>
          <a:xfrm>
            <a:off x="8742151" y="6248400"/>
            <a:ext cx="2541323" cy="457200"/>
          </a:xfrm>
          <a:prstGeom prst="rect">
            <a:avLst/>
          </a:prstGeom>
        </p:spPr>
        <p:txBody>
          <a:bodyPr/>
          <a:lstStyle>
            <a:lvl1pPr>
              <a:defRPr/>
            </a:lvl1pPr>
          </a:lstStyle>
          <a:p>
            <a:fld id="{62326C84-11BB-4E0E-B7A3-F29411FC2EF9}" type="slidenum">
              <a:rPr lang="en-US" altLang="zh-CN"/>
            </a:fld>
            <a:endParaRPr lang="en-US" altLang="zh-C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876" y="2130426"/>
            <a:ext cx="10368598"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9753" y="3886200"/>
            <a:ext cx="8538845"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918" y="274638"/>
            <a:ext cx="10978515"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09918" y="1600201"/>
            <a:ext cx="10978515" cy="4525963"/>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585" y="4406901"/>
            <a:ext cx="10368598"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585" y="2906713"/>
            <a:ext cx="10368598"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918" y="274638"/>
            <a:ext cx="10978515"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917" y="1600201"/>
            <a:ext cx="5387605"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200828" y="1600201"/>
            <a:ext cx="5387605"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918" y="274638"/>
            <a:ext cx="10978515"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918" y="1535113"/>
            <a:ext cx="538972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918" y="2174875"/>
            <a:ext cx="538972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6593" y="1535113"/>
            <a:ext cx="5391840"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6593" y="2174875"/>
            <a:ext cx="539184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918" y="274638"/>
            <a:ext cx="10978515" cy="1143000"/>
          </a:xfrm>
          <a:prstGeom prst="rect">
            <a:avLst/>
          </a:prstGeom>
        </p:spPr>
        <p:txBody>
          <a:bodyPr/>
          <a:lstStyle/>
          <a:p>
            <a:r>
              <a:rPr lang="zh-CN" altLang="en-US" smtClean="0"/>
              <a:t>单击此处编辑母版标题样式</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918" y="274638"/>
            <a:ext cx="10978515"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09918" y="1600201"/>
            <a:ext cx="10978515" cy="4525963"/>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918" y="273050"/>
            <a:ext cx="401317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9216" y="273051"/>
            <a:ext cx="6819216"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918" y="1435101"/>
            <a:ext cx="401317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962" y="4800600"/>
            <a:ext cx="731901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962" y="612775"/>
            <a:ext cx="731901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2390962" y="5367338"/>
            <a:ext cx="731901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918" y="274638"/>
            <a:ext cx="10978515"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918" y="1600201"/>
            <a:ext cx="10978515" cy="4525963"/>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3804" y="274639"/>
            <a:ext cx="2744629"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918" y="274639"/>
            <a:ext cx="8030580" cy="585152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914876" y="609600"/>
            <a:ext cx="10368598"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914876" y="1981200"/>
            <a:ext cx="5082646" cy="1981200"/>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quarter" idx="2"/>
          </p:nvPr>
        </p:nvSpPr>
        <p:spPr>
          <a:xfrm>
            <a:off x="6200828" y="1981200"/>
            <a:ext cx="5082646" cy="1981200"/>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内容占位符 4"/>
          <p:cNvSpPr>
            <a:spLocks noGrp="1"/>
          </p:cNvSpPr>
          <p:nvPr>
            <p:ph sz="quarter" idx="3"/>
          </p:nvPr>
        </p:nvSpPr>
        <p:spPr>
          <a:xfrm>
            <a:off x="914876" y="4114800"/>
            <a:ext cx="5082646" cy="1981200"/>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内容占位符 5"/>
          <p:cNvSpPr>
            <a:spLocks noGrp="1"/>
          </p:cNvSpPr>
          <p:nvPr>
            <p:ph sz="quarter" idx="4"/>
          </p:nvPr>
        </p:nvSpPr>
        <p:spPr>
          <a:xfrm>
            <a:off x="6200828" y="4114800"/>
            <a:ext cx="5082646" cy="1981200"/>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a:xfrm>
            <a:off x="914876" y="6248400"/>
            <a:ext cx="2541323" cy="457200"/>
          </a:xfrm>
          <a:prstGeom prst="rect">
            <a:avLst/>
          </a:prstGeom>
        </p:spPr>
        <p:txBody>
          <a:bodyPr/>
          <a:lstStyle>
            <a:lvl1pPr>
              <a:defRPr/>
            </a:lvl1pPr>
          </a:lstStyle>
          <a:p>
            <a:endParaRPr lang="en-US" altLang="zh-CN"/>
          </a:p>
        </p:txBody>
      </p:sp>
      <p:sp>
        <p:nvSpPr>
          <p:cNvPr id="8" name="页脚占位符 7"/>
          <p:cNvSpPr>
            <a:spLocks noGrp="1"/>
          </p:cNvSpPr>
          <p:nvPr>
            <p:ph type="ftr" sz="quarter" idx="11"/>
          </p:nvPr>
        </p:nvSpPr>
        <p:spPr>
          <a:xfrm>
            <a:off x="4167770" y="6248400"/>
            <a:ext cx="3862811" cy="457200"/>
          </a:xfrm>
          <a:prstGeom prst="rect">
            <a:avLst/>
          </a:prstGeom>
        </p:spPr>
        <p:txBody>
          <a:bodyPr/>
          <a:lstStyle>
            <a:lvl1pPr>
              <a:defRPr/>
            </a:lvl1pPr>
          </a:lstStyle>
          <a:p>
            <a:endParaRPr lang="en-US" altLang="zh-CN"/>
          </a:p>
        </p:txBody>
      </p:sp>
      <p:sp>
        <p:nvSpPr>
          <p:cNvPr id="9" name="灯片编号占位符 8"/>
          <p:cNvSpPr>
            <a:spLocks noGrp="1"/>
          </p:cNvSpPr>
          <p:nvPr>
            <p:ph type="sldNum" sz="quarter" idx="12"/>
          </p:nvPr>
        </p:nvSpPr>
        <p:spPr>
          <a:xfrm>
            <a:off x="8742151" y="6248400"/>
            <a:ext cx="2541323" cy="457200"/>
          </a:xfrm>
          <a:prstGeom prst="rect">
            <a:avLst/>
          </a:prstGeom>
        </p:spPr>
        <p:txBody>
          <a:bodyPr/>
          <a:lstStyle>
            <a:lvl1pPr>
              <a:defRPr/>
            </a:lvl1pPr>
          </a:lstStyle>
          <a:p>
            <a:fld id="{3BEF2C72-E92E-4D09-954A-0A734441BC01}" type="slidenum">
              <a:rPr lang="en-US" altLang="zh-CN"/>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585" y="4406901"/>
            <a:ext cx="10368598"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585" y="2906713"/>
            <a:ext cx="10368598"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918" y="274638"/>
            <a:ext cx="10978515"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917" y="1600201"/>
            <a:ext cx="5387605"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200828" y="1600201"/>
            <a:ext cx="5387605"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918" y="274638"/>
            <a:ext cx="10978515"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918" y="1535113"/>
            <a:ext cx="538972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918" y="2174875"/>
            <a:ext cx="538972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6593" y="1535113"/>
            <a:ext cx="5391840"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6593" y="2174875"/>
            <a:ext cx="539184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918" y="274638"/>
            <a:ext cx="10978515" cy="1143000"/>
          </a:xfrm>
          <a:prstGeom prst="rect">
            <a:avLst/>
          </a:prstGeom>
        </p:spPr>
        <p:txBody>
          <a:bodyPr/>
          <a:lstStyle/>
          <a:p>
            <a:r>
              <a:rPr lang="zh-CN" altLang="en-US" smtClean="0"/>
              <a:t>单击此处编辑母版标题样式</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918" y="273050"/>
            <a:ext cx="401317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9216" y="273051"/>
            <a:ext cx="6819216"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918" y="1435101"/>
            <a:ext cx="401317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962" y="4800600"/>
            <a:ext cx="731901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962" y="612775"/>
            <a:ext cx="731901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2390962" y="5367338"/>
            <a:ext cx="731901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3" Type="http://schemas.openxmlformats.org/officeDocument/2006/relationships/theme" Target="../theme/theme2.xml"/><Relationship Id="rId12" Type="http://schemas.openxmlformats.org/officeDocument/2006/relationships/slideLayout" Target="../slideLayouts/slideLayout2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1588" y="0"/>
            <a:ext cx="12199938" cy="476250"/>
          </a:xfrm>
          <a:prstGeom prst="rect">
            <a:avLst/>
          </a:prstGeom>
          <a:gradFill rotWithShape="1">
            <a:gsLst>
              <a:gs pos="0">
                <a:srgbClr val="001D31"/>
              </a:gs>
              <a:gs pos="100000">
                <a:srgbClr val="0099FF"/>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endParaRPr lang="zh-CN" altLang="zh-CN" smtClean="0">
              <a:latin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074" name="Group 71"/>
          <p:cNvGrpSpPr/>
          <p:nvPr userDrawn="1"/>
        </p:nvGrpSpPr>
        <p:grpSpPr bwMode="auto">
          <a:xfrm>
            <a:off x="6675438" y="476250"/>
            <a:ext cx="5522912" cy="6381750"/>
            <a:chOff x="40" y="391"/>
            <a:chExt cx="2608" cy="3810"/>
          </a:xfrm>
        </p:grpSpPr>
        <p:sp>
          <p:nvSpPr>
            <p:cNvPr id="3080" name="AutoShape 72"/>
            <p:cNvSpPr>
              <a:spLocks noChangeArrowheads="1"/>
            </p:cNvSpPr>
            <p:nvPr/>
          </p:nvSpPr>
          <p:spPr bwMode="auto">
            <a:xfrm>
              <a:off x="40" y="391"/>
              <a:ext cx="2608" cy="3810"/>
            </a:xfrm>
            <a:prstGeom prst="roundRect">
              <a:avLst>
                <a:gd name="adj" fmla="val 8014"/>
              </a:avLst>
            </a:prstGeom>
            <a:solidFill>
              <a:srgbClr val="F8F8F8"/>
            </a:solidFill>
            <a:ln w="9525">
              <a:solidFill>
                <a:srgbClr val="99CCFF"/>
              </a:solidFill>
              <a:rou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endParaRPr lang="zh-CN" altLang="en-US" b="1" smtClean="0">
                <a:ea typeface="黑体" panose="02010609060101010101" pitchFamily="49" charset="-122"/>
              </a:endParaRPr>
            </a:p>
          </p:txBody>
        </p:sp>
        <p:sp>
          <p:nvSpPr>
            <p:cNvPr id="3081" name="AutoShape 73"/>
            <p:cNvSpPr>
              <a:spLocks noChangeArrowheads="1"/>
            </p:cNvSpPr>
            <p:nvPr/>
          </p:nvSpPr>
          <p:spPr bwMode="auto">
            <a:xfrm>
              <a:off x="95" y="456"/>
              <a:ext cx="2503" cy="3710"/>
            </a:xfrm>
            <a:prstGeom prst="roundRect">
              <a:avLst>
                <a:gd name="adj" fmla="val 7912"/>
              </a:avLst>
            </a:prstGeom>
            <a:solidFill>
              <a:srgbClr val="99CCFF">
                <a:alpha val="50195"/>
              </a:srgb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endParaRPr lang="zh-CN" altLang="en-US" b="1" smtClean="0">
                <a:ea typeface="黑体" panose="02010609060101010101" pitchFamily="49" charset="-122"/>
              </a:endParaRPr>
            </a:p>
          </p:txBody>
        </p:sp>
      </p:grpSp>
      <p:grpSp>
        <p:nvGrpSpPr>
          <p:cNvPr id="3075" name="Group 74"/>
          <p:cNvGrpSpPr/>
          <p:nvPr userDrawn="1"/>
        </p:nvGrpSpPr>
        <p:grpSpPr bwMode="auto">
          <a:xfrm>
            <a:off x="0" y="476250"/>
            <a:ext cx="6675438" cy="6421438"/>
            <a:chOff x="40" y="391"/>
            <a:chExt cx="2608" cy="3810"/>
          </a:xfrm>
        </p:grpSpPr>
        <p:sp>
          <p:nvSpPr>
            <p:cNvPr id="3078" name="AutoShape 75"/>
            <p:cNvSpPr>
              <a:spLocks noChangeArrowheads="1"/>
            </p:cNvSpPr>
            <p:nvPr/>
          </p:nvSpPr>
          <p:spPr bwMode="auto">
            <a:xfrm>
              <a:off x="40" y="391"/>
              <a:ext cx="2608" cy="3810"/>
            </a:xfrm>
            <a:prstGeom prst="roundRect">
              <a:avLst>
                <a:gd name="adj" fmla="val 8014"/>
              </a:avLst>
            </a:prstGeom>
            <a:solidFill>
              <a:srgbClr val="F8F8F8"/>
            </a:solidFill>
            <a:ln w="9525">
              <a:solidFill>
                <a:srgbClr val="80CB35"/>
              </a:solidFill>
              <a:rou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endParaRPr lang="zh-CN" altLang="en-US" b="1" smtClean="0">
                <a:ea typeface="黑体" panose="02010609060101010101" pitchFamily="49" charset="-122"/>
              </a:endParaRPr>
            </a:p>
          </p:txBody>
        </p:sp>
        <p:sp>
          <p:nvSpPr>
            <p:cNvPr id="3079" name="AutoShape 76"/>
            <p:cNvSpPr>
              <a:spLocks noChangeArrowheads="1"/>
            </p:cNvSpPr>
            <p:nvPr/>
          </p:nvSpPr>
          <p:spPr bwMode="auto">
            <a:xfrm>
              <a:off x="95" y="456"/>
              <a:ext cx="2504" cy="3710"/>
            </a:xfrm>
            <a:prstGeom prst="roundRect">
              <a:avLst>
                <a:gd name="adj" fmla="val 7912"/>
              </a:avLst>
            </a:prstGeom>
            <a:solidFill>
              <a:schemeClr val="bg1">
                <a:alpha val="50195"/>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endParaRPr lang="zh-CN" altLang="en-US" b="1" smtClean="0">
                <a:ea typeface="黑体" panose="02010609060101010101" pitchFamily="49" charset="-122"/>
              </a:endParaRPr>
            </a:p>
          </p:txBody>
        </p:sp>
      </p:grpSp>
      <p:sp>
        <p:nvSpPr>
          <p:cNvPr id="10248" name="Rectangle 7"/>
          <p:cNvSpPr>
            <a:spLocks noChangeArrowheads="1"/>
          </p:cNvSpPr>
          <p:nvPr userDrawn="1"/>
        </p:nvSpPr>
        <p:spPr bwMode="auto">
          <a:xfrm>
            <a:off x="-1588" y="0"/>
            <a:ext cx="12199938" cy="476250"/>
          </a:xfrm>
          <a:prstGeom prst="rect">
            <a:avLst/>
          </a:prstGeom>
          <a:gradFill rotWithShape="1">
            <a:gsLst>
              <a:gs pos="0">
                <a:srgbClr val="001D31"/>
              </a:gs>
              <a:gs pos="100000">
                <a:srgbClr val="0099FF"/>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endParaRPr lang="zh-CN" altLang="zh-CN" smtClean="0">
              <a:latin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GIF"/><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9" Type="http://schemas.openxmlformats.org/officeDocument/2006/relationships/image" Target="../media/image13.wmf"/><Relationship Id="rId8" Type="http://schemas.openxmlformats.org/officeDocument/2006/relationships/oleObject" Target="../embeddings/oleObject5.bin"/><Relationship Id="rId7" Type="http://schemas.openxmlformats.org/officeDocument/2006/relationships/image" Target="../media/image12.wmf"/><Relationship Id="rId6" Type="http://schemas.openxmlformats.org/officeDocument/2006/relationships/oleObject" Target="../embeddings/oleObject4.bin"/><Relationship Id="rId5" Type="http://schemas.openxmlformats.org/officeDocument/2006/relationships/image" Target="../media/image11.wmf"/><Relationship Id="rId4" Type="http://schemas.openxmlformats.org/officeDocument/2006/relationships/oleObject" Target="../embeddings/oleObject3.bin"/><Relationship Id="rId3" Type="http://schemas.openxmlformats.org/officeDocument/2006/relationships/image" Target="../media/image10.png"/><Relationship Id="rId2" Type="http://schemas.openxmlformats.org/officeDocument/2006/relationships/image" Target="../media/image9.png"/><Relationship Id="rId11" Type="http://schemas.openxmlformats.org/officeDocument/2006/relationships/vmlDrawing" Target="../drawings/vmlDrawing3.vml"/><Relationship Id="rId10" Type="http://schemas.openxmlformats.org/officeDocument/2006/relationships/slideLayout" Target="../slideLayouts/slideLayout13.xml"/><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6" Type="http://schemas.openxmlformats.org/officeDocument/2006/relationships/vmlDrawing" Target="../drawings/vmlDrawing4.vml"/><Relationship Id="rId5" Type="http://schemas.openxmlformats.org/officeDocument/2006/relationships/slideLayout" Target="../slideLayouts/slideLayout7.xml"/><Relationship Id="rId4" Type="http://schemas.openxmlformats.org/officeDocument/2006/relationships/image" Target="../media/image15.emf"/><Relationship Id="rId3" Type="http://schemas.openxmlformats.org/officeDocument/2006/relationships/package" Target="../embeddings/Document2.docx"/><Relationship Id="rId2" Type="http://schemas.openxmlformats.org/officeDocument/2006/relationships/image" Target="../media/image14.emf"/><Relationship Id="rId1" Type="http://schemas.openxmlformats.org/officeDocument/2006/relationships/oleObject" Target="../embeddings/Document1.doc"/></Relationships>
</file>

<file path=ppt/slides/_rels/slide13.xml.rels><?xml version="1.0" encoding="UTF-8" standalone="yes"?>
<Relationships xmlns="http://schemas.openxmlformats.org/package/2006/relationships"><Relationship Id="rId9" Type="http://schemas.openxmlformats.org/officeDocument/2006/relationships/oleObject" Target="../embeddings/oleObject10.bin"/><Relationship Id="rId8" Type="http://schemas.openxmlformats.org/officeDocument/2006/relationships/image" Target="../media/image19.wmf"/><Relationship Id="rId7" Type="http://schemas.openxmlformats.org/officeDocument/2006/relationships/oleObject" Target="../embeddings/oleObject9.bin"/><Relationship Id="rId6" Type="http://schemas.openxmlformats.org/officeDocument/2006/relationships/image" Target="../media/image18.wmf"/><Relationship Id="rId5" Type="http://schemas.openxmlformats.org/officeDocument/2006/relationships/oleObject" Target="../embeddings/oleObject8.bin"/><Relationship Id="rId4" Type="http://schemas.openxmlformats.org/officeDocument/2006/relationships/image" Target="../media/image17.wmf"/><Relationship Id="rId3" Type="http://schemas.openxmlformats.org/officeDocument/2006/relationships/oleObject" Target="../embeddings/oleObject7.bin"/><Relationship Id="rId20" Type="http://schemas.openxmlformats.org/officeDocument/2006/relationships/vmlDrawing" Target="../drawings/vmlDrawing5.vml"/><Relationship Id="rId2" Type="http://schemas.openxmlformats.org/officeDocument/2006/relationships/image" Target="../media/image16.wmf"/><Relationship Id="rId19" Type="http://schemas.openxmlformats.org/officeDocument/2006/relationships/slideLayout" Target="../slideLayouts/slideLayout7.xml"/><Relationship Id="rId18" Type="http://schemas.openxmlformats.org/officeDocument/2006/relationships/oleObject" Target="../embeddings/oleObject15.bin"/><Relationship Id="rId17" Type="http://schemas.openxmlformats.org/officeDocument/2006/relationships/oleObject" Target="../embeddings/oleObject14.bin"/><Relationship Id="rId16" Type="http://schemas.openxmlformats.org/officeDocument/2006/relationships/image" Target="../media/image23.wmf"/><Relationship Id="rId15" Type="http://schemas.openxmlformats.org/officeDocument/2006/relationships/oleObject" Target="../embeddings/oleObject13.bin"/><Relationship Id="rId14" Type="http://schemas.openxmlformats.org/officeDocument/2006/relationships/image" Target="../media/image22.wmf"/><Relationship Id="rId13" Type="http://schemas.openxmlformats.org/officeDocument/2006/relationships/oleObject" Target="../embeddings/oleObject12.bin"/><Relationship Id="rId12" Type="http://schemas.openxmlformats.org/officeDocument/2006/relationships/image" Target="../media/image21.wmf"/><Relationship Id="rId11" Type="http://schemas.openxmlformats.org/officeDocument/2006/relationships/oleObject" Target="../embeddings/oleObject11.bin"/><Relationship Id="rId10" Type="http://schemas.openxmlformats.org/officeDocument/2006/relationships/image" Target="../media/image20.wmf"/><Relationship Id="rId1" Type="http://schemas.openxmlformats.org/officeDocument/2006/relationships/oleObject" Target="../embeddings/oleObject6.bin"/></Relationships>
</file>

<file path=ppt/slides/_rels/slide14.xml.rels><?xml version="1.0" encoding="UTF-8" standalone="yes"?>
<Relationships xmlns="http://schemas.openxmlformats.org/package/2006/relationships"><Relationship Id="rId5" Type="http://schemas.openxmlformats.org/officeDocument/2006/relationships/vmlDrawing" Target="../drawings/vmlDrawing6.vml"/><Relationship Id="rId4" Type="http://schemas.openxmlformats.org/officeDocument/2006/relationships/slideLayout" Target="../slideLayouts/slideLayout7.xml"/><Relationship Id="rId3" Type="http://schemas.openxmlformats.org/officeDocument/2006/relationships/image" Target="../media/image25.wmf"/><Relationship Id="rId2" Type="http://schemas.openxmlformats.org/officeDocument/2006/relationships/control" Target="../activeX/activeX1.xml"/><Relationship Id="rId1" Type="http://schemas.openxmlformats.org/officeDocument/2006/relationships/image" Target="../media/image24.png"/></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oleObject" Target="../embeddings/oleObject20.bin"/><Relationship Id="rId7" Type="http://schemas.openxmlformats.org/officeDocument/2006/relationships/image" Target="../media/image28.emf"/><Relationship Id="rId6" Type="http://schemas.openxmlformats.org/officeDocument/2006/relationships/oleObject" Target="../embeddings/oleObject19.bin"/><Relationship Id="rId5" Type="http://schemas.openxmlformats.org/officeDocument/2006/relationships/image" Target="../media/image27.wmf"/><Relationship Id="rId4" Type="http://schemas.openxmlformats.org/officeDocument/2006/relationships/oleObject" Target="../embeddings/oleObject18.bin"/><Relationship Id="rId3" Type="http://schemas.openxmlformats.org/officeDocument/2006/relationships/oleObject" Target="../embeddings/oleObject17.bin"/><Relationship Id="rId2" Type="http://schemas.openxmlformats.org/officeDocument/2006/relationships/image" Target="../media/image26.wmf"/><Relationship Id="rId10" Type="http://schemas.openxmlformats.org/officeDocument/2006/relationships/vmlDrawing" Target="../drawings/vmlDrawing7.vml"/><Relationship Id="rId1" Type="http://schemas.openxmlformats.org/officeDocument/2006/relationships/oleObject" Target="../embeddings/oleObject16.bin"/></Relationships>
</file>

<file path=ppt/slides/_rels/slide16.xml.rels><?xml version="1.0" encoding="UTF-8" standalone="yes"?>
<Relationships xmlns="http://schemas.openxmlformats.org/package/2006/relationships"><Relationship Id="rId4" Type="http://schemas.openxmlformats.org/officeDocument/2006/relationships/vmlDrawing" Target="../drawings/vmlDrawing8.vml"/><Relationship Id="rId3" Type="http://schemas.openxmlformats.org/officeDocument/2006/relationships/slideLayout" Target="../slideLayouts/slideLayout7.xml"/><Relationship Id="rId2" Type="http://schemas.openxmlformats.org/officeDocument/2006/relationships/image" Target="../media/image29.wmf"/><Relationship Id="rId1" Type="http://schemas.openxmlformats.org/officeDocument/2006/relationships/oleObject" Target="../embeddings/oleObject21.bin"/></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0.jpe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4.jpeg"/><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slides/_rels/slide19.xml.rels><?xml version="1.0" encoding="UTF-8" standalone="yes"?>
<Relationships xmlns="http://schemas.openxmlformats.org/package/2006/relationships"><Relationship Id="rId5" Type="http://schemas.openxmlformats.org/officeDocument/2006/relationships/vmlDrawing" Target="../drawings/vmlDrawing9.vml"/><Relationship Id="rId4" Type="http://schemas.openxmlformats.org/officeDocument/2006/relationships/slideLayout" Target="../slideLayouts/slideLayout7.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oleObject" Target="../embeddings/oleObject22.bin"/></Relationships>
</file>

<file path=ppt/slides/_rels/slide2.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2.xml"/><Relationship Id="rId2" Type="http://schemas.openxmlformats.org/officeDocument/2006/relationships/image" Target="../media/image3.wmf"/><Relationship Id="rId1"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4" Type="http://schemas.openxmlformats.org/officeDocument/2006/relationships/vmlDrawing" Target="../drawings/vmlDrawing10.vml"/><Relationship Id="rId3" Type="http://schemas.openxmlformats.org/officeDocument/2006/relationships/slideLayout" Target="../slideLayouts/slideLayout7.xml"/><Relationship Id="rId2" Type="http://schemas.openxmlformats.org/officeDocument/2006/relationships/image" Target="../media/image37.wmf"/><Relationship Id="rId1" Type="http://schemas.openxmlformats.org/officeDocument/2006/relationships/control" Target="../activeX/activeX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image" Target="../media/image41.png"/><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8.png"/><Relationship Id="rId1" Type="http://schemas.openxmlformats.org/officeDocument/2006/relationships/tags" Target="../tags/tag40.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6" Type="http://schemas.openxmlformats.org/officeDocument/2006/relationships/vmlDrawing" Target="../drawings/vmlDrawing11.vml"/><Relationship Id="rId5" Type="http://schemas.openxmlformats.org/officeDocument/2006/relationships/slideLayout" Target="../slideLayouts/slideLayout7.xml"/><Relationship Id="rId4" Type="http://schemas.openxmlformats.org/officeDocument/2006/relationships/image" Target="../media/image46.emf"/><Relationship Id="rId3" Type="http://schemas.openxmlformats.org/officeDocument/2006/relationships/oleObject" Target="../embeddings/Document4.doc"/><Relationship Id="rId2" Type="http://schemas.openxmlformats.org/officeDocument/2006/relationships/image" Target="../media/image45.emf"/><Relationship Id="rId1" Type="http://schemas.openxmlformats.org/officeDocument/2006/relationships/oleObject" Target="../embeddings/Document3.doc"/></Relationships>
</file>

<file path=ppt/slides/_rels/slide28.xml.rels><?xml version="1.0" encoding="UTF-8" standalone="yes"?>
<Relationships xmlns="http://schemas.openxmlformats.org/package/2006/relationships"><Relationship Id="rId9" Type="http://schemas.openxmlformats.org/officeDocument/2006/relationships/vmlDrawing" Target="../drawings/vmlDrawing12.vml"/><Relationship Id="rId8" Type="http://schemas.openxmlformats.org/officeDocument/2006/relationships/slideLayout" Target="../slideLayouts/slideLayout2.xml"/><Relationship Id="rId7" Type="http://schemas.openxmlformats.org/officeDocument/2006/relationships/image" Target="../media/image49.jpeg"/><Relationship Id="rId6" Type="http://schemas.openxmlformats.org/officeDocument/2006/relationships/image" Target="../media/image48.png"/><Relationship Id="rId5" Type="http://schemas.openxmlformats.org/officeDocument/2006/relationships/image" Target="../media/image38.png"/><Relationship Id="rId4" Type="http://schemas.openxmlformats.org/officeDocument/2006/relationships/image" Target="../media/image47.wmf"/><Relationship Id="rId3" Type="http://schemas.openxmlformats.org/officeDocument/2006/relationships/oleObject" Target="../embeddings/oleObject24.bin"/><Relationship Id="rId2" Type="http://schemas.openxmlformats.org/officeDocument/2006/relationships/image" Target="../media/image29.wmf"/><Relationship Id="rId10" Type="http://schemas.openxmlformats.org/officeDocument/2006/relationships/notesSlide" Target="../notesSlides/notesSlide4.xml"/><Relationship Id="rId1" Type="http://schemas.openxmlformats.org/officeDocument/2006/relationships/oleObject" Target="../embeddings/oleObject23.bin"/></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0.jpeg"/></Relationships>
</file>

<file path=ppt/slides/_rels/slide3.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3" Type="http://schemas.openxmlformats.org/officeDocument/2006/relationships/slideLayout" Target="../slideLayouts/slideLayout2.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7" Type="http://schemas.openxmlformats.org/officeDocument/2006/relationships/slideLayout" Target="../slideLayouts/slideLayout7.xml"/><Relationship Id="rId16" Type="http://schemas.openxmlformats.org/officeDocument/2006/relationships/tags" Target="../tags/tag28.xml"/><Relationship Id="rId15" Type="http://schemas.openxmlformats.org/officeDocument/2006/relationships/tags" Target="../tags/tag27.xml"/><Relationship Id="rId14" Type="http://schemas.openxmlformats.org/officeDocument/2006/relationships/tags" Target="../tags/tag26.xml"/><Relationship Id="rId13" Type="http://schemas.openxmlformats.org/officeDocument/2006/relationships/tags" Target="../tags/tag25.xml"/><Relationship Id="rId12" Type="http://schemas.openxmlformats.org/officeDocument/2006/relationships/tags" Target="../tags/tag24.xml"/><Relationship Id="rId11" Type="http://schemas.openxmlformats.org/officeDocument/2006/relationships/tags" Target="../tags/tag23.xml"/><Relationship Id="rId10" Type="http://schemas.openxmlformats.org/officeDocument/2006/relationships/tags" Target="../tags/tag22.xml"/><Relationship Id="rId1" Type="http://schemas.openxmlformats.org/officeDocument/2006/relationships/tags" Target="../tags/tag13.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tags" Target="../tags/tag29.xml"/><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1" Type="http://schemas.openxmlformats.org/officeDocument/2006/relationships/slideLayout" Target="../slideLayouts/slideLayout7.xml"/><Relationship Id="rId10" Type="http://schemas.openxmlformats.org/officeDocument/2006/relationships/tags" Target="../tags/tag39.xml"/><Relationship Id="rId1" Type="http://schemas.openxmlformats.org/officeDocument/2006/relationships/tags" Target="../tags/tag3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jpeg"/><Relationship Id="rId1" Type="http://schemas.openxmlformats.org/officeDocument/2006/relationships/image" Target="../media/image5.jpeg"/></Relationships>
</file>

<file path=ppt/slides/_rels/slide9.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7.xml"/><Relationship Id="rId2" Type="http://schemas.openxmlformats.org/officeDocument/2006/relationships/image" Target="../media/image7.wmf"/><Relationship Id="rId1"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08"/>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102" y="-59226"/>
            <a:ext cx="1219835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8"/>
          <p:cNvSpPr txBox="1">
            <a:spLocks noChangeArrowheads="1"/>
          </p:cNvSpPr>
          <p:nvPr/>
        </p:nvSpPr>
        <p:spPr bwMode="auto">
          <a:xfrm>
            <a:off x="3146816" y="1916984"/>
            <a:ext cx="5544616"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4400" b="1" dirty="0" smtClean="0">
                <a:solidFill>
                  <a:srgbClr val="FFFF00"/>
                </a:solidFill>
                <a:ea typeface="黑体" panose="02010609060101010101" pitchFamily="49" charset="-122"/>
              </a:rPr>
              <a:t>§</a:t>
            </a:r>
            <a:r>
              <a:rPr lang="en-US" altLang="zh-CN" sz="4400" b="1" dirty="0" smtClean="0">
                <a:solidFill>
                  <a:srgbClr val="FFFF00"/>
                </a:solidFill>
                <a:ea typeface="黑体" panose="02010609060101010101" pitchFamily="49" charset="-122"/>
              </a:rPr>
              <a:t>1.3</a:t>
            </a:r>
            <a:r>
              <a:rPr lang="zh-CN" altLang="en-US" sz="4400" b="1" dirty="0" smtClean="0">
                <a:solidFill>
                  <a:srgbClr val="FFFF00"/>
                </a:solidFill>
                <a:latin typeface="黑体" panose="02010609060101010101" pitchFamily="49" charset="-122"/>
                <a:ea typeface="黑体" panose="02010609060101010101" pitchFamily="49" charset="-122"/>
              </a:rPr>
              <a:t>   电场强度</a:t>
            </a:r>
            <a:endParaRPr lang="zh-CN" altLang="en-US" sz="4400" b="1" dirty="0">
              <a:solidFill>
                <a:srgbClr val="FFFF00"/>
              </a:solidFill>
              <a:latin typeface="黑体" panose="02010609060101010101" pitchFamily="49" charset="-122"/>
              <a:ea typeface="黑体" panose="02010609060101010101" pitchFamily="49" charset="-122"/>
            </a:endParaRPr>
          </a:p>
        </p:txBody>
      </p:sp>
      <p:pic>
        <p:nvPicPr>
          <p:cNvPr id="6" name="Picture 74" descr="老师"/>
          <p:cNvPicPr>
            <a:picLocks noChangeAspect="1" noChangeArrowheads="1"/>
          </p:cNvPicPr>
          <p:nvPr/>
        </p:nvPicPr>
        <p:blipFill>
          <a:blip r:embed="rId2"/>
          <a:srcRect/>
          <a:stretch>
            <a:fillRect/>
          </a:stretch>
        </p:blipFill>
        <p:spPr bwMode="auto">
          <a:xfrm>
            <a:off x="-6102" y="3599056"/>
            <a:ext cx="4576500" cy="32591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01" name="Text Box 9"/>
          <p:cNvSpPr txBox="1">
            <a:spLocks noChangeArrowheads="1"/>
          </p:cNvSpPr>
          <p:nvPr/>
        </p:nvSpPr>
        <p:spPr bwMode="auto">
          <a:xfrm>
            <a:off x="338535" y="692696"/>
            <a:ext cx="10729192"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pPr>
            <a:r>
              <a:rPr lang="zh-CN" altLang="en-US" sz="2800" dirty="0" smtClean="0">
                <a:latin typeface="Times New Roman" panose="02020603050405020304" pitchFamily="18" charset="0"/>
                <a:ea typeface="黑体" panose="02010609060101010101" pitchFamily="49" charset="-122"/>
                <a:cs typeface="Times New Roman" panose="02020603050405020304" pitchFamily="18" charset="0"/>
              </a:rPr>
              <a:t>例</a:t>
            </a:r>
            <a:r>
              <a:rPr lang="en-US" altLang="zh-CN" sz="2800" dirty="0" smtClean="0">
                <a:latin typeface="Times New Roman" panose="02020603050405020304" pitchFamily="18" charset="0"/>
                <a:ea typeface="黑体" panose="02010609060101010101" pitchFamily="49" charset="-122"/>
                <a:cs typeface="Times New Roman" panose="02020603050405020304" pitchFamily="18" charset="0"/>
              </a:rPr>
              <a:t>1</a:t>
            </a:r>
            <a:r>
              <a:rPr lang="zh-CN" altLang="en-US" sz="2800" dirty="0" smtClean="0">
                <a:latin typeface="Times New Roman" panose="02020603050405020304" pitchFamily="18" charset="0"/>
                <a:ea typeface="黑体" panose="02010609060101010101" pitchFamily="49" charset="-122"/>
                <a:cs typeface="Times New Roman" panose="02020603050405020304" pitchFamily="18" charset="0"/>
              </a:rPr>
              <a:t>、</a:t>
            </a:r>
            <a:r>
              <a:rPr lang="zh-CN" altLang="en-US" sz="2800" b="1" dirty="0" smtClean="0">
                <a:latin typeface="Times New Roman" panose="02020603050405020304" pitchFamily="18" charset="0"/>
                <a:ea typeface="黑体" panose="02010609060101010101" pitchFamily="49" charset="-122"/>
                <a:cs typeface="Times New Roman" panose="02020603050405020304" pitchFamily="18" charset="0"/>
              </a:rPr>
              <a:t>电场</a:t>
            </a: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中有一点</a:t>
            </a:r>
            <a:r>
              <a:rPr lang="en-US" altLang="zh-CN" sz="2800" b="1" i="1" dirty="0">
                <a:latin typeface="Times New Roman" panose="02020603050405020304" pitchFamily="18" charset="0"/>
                <a:ea typeface="黑体" panose="02010609060101010101" pitchFamily="49" charset="-122"/>
                <a:cs typeface="Times New Roman" panose="02020603050405020304" pitchFamily="18" charset="0"/>
              </a:rPr>
              <a:t>P</a:t>
            </a: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，下列说法中正确的</a:t>
            </a:r>
            <a:r>
              <a:rPr lang="zh-CN" altLang="en-US" sz="2800" b="1" dirty="0" smtClean="0">
                <a:latin typeface="Times New Roman" panose="02020603050405020304" pitchFamily="18" charset="0"/>
                <a:ea typeface="黑体" panose="02010609060101010101" pitchFamily="49" charset="-122"/>
                <a:cs typeface="Times New Roman" panose="02020603050405020304" pitchFamily="18" charset="0"/>
              </a:rPr>
              <a:t>有</a:t>
            </a:r>
            <a:r>
              <a:rPr lang="zh-CN" altLang="en-US" sz="2800" b="1" dirty="0" smtClean="0">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       ）</a:t>
            </a:r>
            <a:endParaRPr lang="zh-CN" altLang="en-US" sz="2800" b="1" dirty="0">
              <a:latin typeface="Times New Roman" panose="02020603050405020304" pitchFamily="18" charset="0"/>
              <a:ea typeface="黑体" panose="02010609060101010101" pitchFamily="49" charset="-122"/>
              <a:cs typeface="Times New Roman" panose="02020603050405020304" pitchFamily="18" charset="0"/>
            </a:endParaRPr>
          </a:p>
          <a:p>
            <a:pPr>
              <a:lnSpc>
                <a:spcPct val="150000"/>
              </a:lnSpc>
            </a:pP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A.</a:t>
            </a: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若放在</a:t>
            </a:r>
            <a:r>
              <a:rPr lang="en-US" altLang="zh-CN" sz="2800" b="1" i="1" dirty="0">
                <a:latin typeface="Times New Roman" panose="02020603050405020304" pitchFamily="18" charset="0"/>
                <a:ea typeface="黑体" panose="02010609060101010101" pitchFamily="49" charset="-122"/>
                <a:cs typeface="Times New Roman" panose="02020603050405020304" pitchFamily="18" charset="0"/>
              </a:rPr>
              <a:t>P</a:t>
            </a: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点的电荷的电量减半，则</a:t>
            </a:r>
            <a:r>
              <a:rPr lang="en-US" altLang="zh-CN" sz="2800" b="1" i="1" dirty="0">
                <a:latin typeface="Times New Roman" panose="02020603050405020304" pitchFamily="18" charset="0"/>
                <a:ea typeface="黑体" panose="02010609060101010101" pitchFamily="49" charset="-122"/>
                <a:cs typeface="Times New Roman" panose="02020603050405020304" pitchFamily="18" charset="0"/>
              </a:rPr>
              <a:t>P</a:t>
            </a: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点的场强减半</a:t>
            </a:r>
            <a:endParaRPr lang="zh-CN" altLang="en-US" sz="2800" b="1" dirty="0">
              <a:latin typeface="Times New Roman" panose="02020603050405020304" pitchFamily="18" charset="0"/>
              <a:ea typeface="黑体" panose="02010609060101010101" pitchFamily="49" charset="-122"/>
              <a:cs typeface="Times New Roman" panose="02020603050405020304" pitchFamily="18" charset="0"/>
            </a:endParaRPr>
          </a:p>
          <a:p>
            <a:pPr>
              <a:lnSpc>
                <a:spcPct val="150000"/>
              </a:lnSpc>
            </a:pP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B.</a:t>
            </a: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若</a:t>
            </a:r>
            <a:r>
              <a:rPr lang="en-US" altLang="zh-CN" sz="2800" b="1" i="1" dirty="0">
                <a:latin typeface="Times New Roman" panose="02020603050405020304" pitchFamily="18" charset="0"/>
                <a:ea typeface="黑体" panose="02010609060101010101" pitchFamily="49" charset="-122"/>
                <a:cs typeface="Times New Roman" panose="02020603050405020304" pitchFamily="18" charset="0"/>
              </a:rPr>
              <a:t>P</a:t>
            </a: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点没有检验电荷，则</a:t>
            </a:r>
            <a:r>
              <a:rPr lang="en-US" altLang="zh-CN" sz="2800" b="1" i="1" dirty="0">
                <a:latin typeface="Times New Roman" panose="02020603050405020304" pitchFamily="18" charset="0"/>
                <a:ea typeface="黑体" panose="02010609060101010101" pitchFamily="49" charset="-122"/>
                <a:cs typeface="Times New Roman" panose="02020603050405020304" pitchFamily="18" charset="0"/>
              </a:rPr>
              <a:t>P</a:t>
            </a: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点场强为零</a:t>
            </a:r>
            <a:endParaRPr lang="zh-CN" altLang="en-US" sz="2800" b="1" dirty="0">
              <a:latin typeface="Times New Roman" panose="02020603050405020304" pitchFamily="18" charset="0"/>
              <a:ea typeface="黑体" panose="02010609060101010101" pitchFamily="49" charset="-122"/>
              <a:cs typeface="Times New Roman" panose="02020603050405020304" pitchFamily="18" charset="0"/>
            </a:endParaRPr>
          </a:p>
          <a:p>
            <a:pPr>
              <a:lnSpc>
                <a:spcPct val="150000"/>
              </a:lnSpc>
            </a:pP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C.</a:t>
            </a:r>
            <a:r>
              <a:rPr lang="en-US" altLang="zh-CN" sz="2800" b="1" i="1" dirty="0">
                <a:latin typeface="Times New Roman" panose="02020603050405020304" pitchFamily="18" charset="0"/>
                <a:ea typeface="黑体" panose="02010609060101010101" pitchFamily="49" charset="-122"/>
                <a:cs typeface="Times New Roman" panose="02020603050405020304" pitchFamily="18" charset="0"/>
              </a:rPr>
              <a:t>P</a:t>
            </a: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点的场强越大，则同一电荷在</a:t>
            </a:r>
            <a:r>
              <a:rPr lang="en-US" altLang="zh-CN" sz="2800" b="1" i="1" dirty="0">
                <a:latin typeface="Times New Roman" panose="02020603050405020304" pitchFamily="18" charset="0"/>
                <a:ea typeface="黑体" panose="02010609060101010101" pitchFamily="49" charset="-122"/>
                <a:cs typeface="Times New Roman" panose="02020603050405020304" pitchFamily="18" charset="0"/>
              </a:rPr>
              <a:t>P</a:t>
            </a: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点受到的电场力越大</a:t>
            </a:r>
            <a:endParaRPr lang="zh-CN" altLang="en-US" sz="2800" b="1" dirty="0">
              <a:latin typeface="Times New Roman" panose="02020603050405020304" pitchFamily="18" charset="0"/>
              <a:ea typeface="黑体" panose="02010609060101010101" pitchFamily="49" charset="-122"/>
              <a:cs typeface="Times New Roman" panose="02020603050405020304" pitchFamily="18" charset="0"/>
            </a:endParaRPr>
          </a:p>
          <a:p>
            <a:pPr>
              <a:lnSpc>
                <a:spcPct val="150000"/>
              </a:lnSpc>
            </a:pP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D.</a:t>
            </a:r>
            <a:r>
              <a:rPr lang="en-US" altLang="zh-CN" sz="2800" b="1" i="1" dirty="0">
                <a:latin typeface="Times New Roman" panose="02020603050405020304" pitchFamily="18" charset="0"/>
                <a:ea typeface="黑体" panose="02010609060101010101" pitchFamily="49" charset="-122"/>
                <a:cs typeface="Times New Roman" panose="02020603050405020304" pitchFamily="18" charset="0"/>
              </a:rPr>
              <a:t>P</a:t>
            </a:r>
            <a:r>
              <a:rPr lang="zh-CN" altLang="en-US" sz="2800" b="1" dirty="0">
                <a:latin typeface="Times New Roman" panose="02020603050405020304" pitchFamily="18" charset="0"/>
                <a:ea typeface="黑体" panose="02010609060101010101" pitchFamily="49" charset="-122"/>
                <a:cs typeface="Times New Roman" panose="02020603050405020304" pitchFamily="18" charset="0"/>
              </a:rPr>
              <a:t>点的场强方向为放在该点的电荷的受力方向</a:t>
            </a:r>
            <a:endParaRPr lang="zh-CN" altLang="en-US" sz="28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9402" name="AutoShape 10"/>
          <p:cNvSpPr>
            <a:spLocks noChangeArrowheads="1"/>
          </p:cNvSpPr>
          <p:nvPr/>
        </p:nvSpPr>
        <p:spPr bwMode="auto">
          <a:xfrm>
            <a:off x="5307087" y="4193704"/>
            <a:ext cx="4834731" cy="2259632"/>
          </a:xfrm>
          <a:prstGeom prst="wedgeRoundRectCallout">
            <a:avLst>
              <a:gd name="adj1" fmla="val -87179"/>
              <a:gd name="adj2" fmla="val -23362"/>
              <a:gd name="adj3" fmla="val 16667"/>
            </a:avLst>
          </a:prstGeom>
          <a:solidFill>
            <a:srgbClr val="92D050"/>
          </a:solidFill>
          <a:ln w="9525">
            <a:solidFill>
              <a:srgbClr val="FF0000"/>
            </a:solidFill>
            <a:miter lim="800000"/>
          </a:ln>
          <a:effectLst/>
        </p:spPr>
        <p:txBody>
          <a:bodyPr/>
          <a:lstStyle/>
          <a:p>
            <a:r>
              <a:rPr lang="zh-CN" altLang="en-US" sz="2800" b="1" dirty="0">
                <a:solidFill>
                  <a:srgbClr val="FF0000"/>
                </a:solidFill>
                <a:latin typeface="黑体" panose="02010609060101010101" pitchFamily="49" charset="-122"/>
                <a:ea typeface="黑体" panose="02010609060101010101" pitchFamily="49" charset="-122"/>
              </a:rPr>
              <a:t>场强由电场本身决定，与检验电荷大小、正负、有无都无</a:t>
            </a:r>
            <a:r>
              <a:rPr lang="zh-CN" altLang="en-US" sz="2800" b="1" dirty="0" smtClean="0">
                <a:solidFill>
                  <a:srgbClr val="FF0000"/>
                </a:solidFill>
                <a:latin typeface="黑体" panose="02010609060101010101" pitchFamily="49" charset="-122"/>
                <a:ea typeface="黑体" panose="02010609060101010101" pitchFamily="49" charset="-122"/>
              </a:rPr>
              <a:t>关系，场强的方向与正的检验电荷的受力方向一致。</a:t>
            </a:r>
            <a:endParaRPr lang="zh-CN" altLang="en-US" sz="2800" b="1" dirty="0">
              <a:solidFill>
                <a:srgbClr val="FF0000"/>
              </a:solidFill>
              <a:latin typeface="黑体" panose="02010609060101010101" pitchFamily="49" charset="-122"/>
              <a:ea typeface="黑体" panose="02010609060101010101" pitchFamily="49" charset="-122"/>
            </a:endParaRPr>
          </a:p>
        </p:txBody>
      </p:sp>
      <p:sp>
        <p:nvSpPr>
          <p:cNvPr id="59403" name="Text Box 11"/>
          <p:cNvSpPr txBox="1">
            <a:spLocks noChangeArrowheads="1"/>
          </p:cNvSpPr>
          <p:nvPr/>
        </p:nvSpPr>
        <p:spPr bwMode="auto">
          <a:xfrm>
            <a:off x="194519" y="2564904"/>
            <a:ext cx="10975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zh-CN" sz="6000" dirty="0">
                <a:solidFill>
                  <a:srgbClr val="FF0000"/>
                </a:solidFill>
              </a:rPr>
              <a:t>√</a:t>
            </a:r>
            <a:endParaRPr lang="en-US" altLang="zh-CN" sz="6000" dirty="0">
              <a:solidFill>
                <a:srgbClr val="FF0000"/>
              </a:solidFill>
            </a:endParaRPr>
          </a:p>
        </p:txBody>
      </p:sp>
      <p:sp>
        <p:nvSpPr>
          <p:cNvPr id="2" name="TextBox 1"/>
          <p:cNvSpPr txBox="1"/>
          <p:nvPr/>
        </p:nvSpPr>
        <p:spPr>
          <a:xfrm>
            <a:off x="1490662" y="4581128"/>
            <a:ext cx="1827513" cy="584775"/>
          </a:xfrm>
          <a:prstGeom prst="rect">
            <a:avLst/>
          </a:prstGeom>
          <a:solidFill>
            <a:srgbClr val="92D050"/>
          </a:solidFill>
        </p:spPr>
        <p:txBody>
          <a:bodyPr wrap="square" rtlCol="0">
            <a:spAutoFit/>
          </a:bodyPr>
          <a:lstStyle/>
          <a:p>
            <a:r>
              <a:rPr lang="zh-CN" altLang="en-US" sz="3200" dirty="0" smtClean="0">
                <a:solidFill>
                  <a:srgbClr val="0000FF"/>
                </a:solidFill>
                <a:latin typeface="黑体" panose="02010609060101010101" pitchFamily="49" charset="-122"/>
                <a:ea typeface="黑体" panose="02010609060101010101" pitchFamily="49" charset="-122"/>
              </a:rPr>
              <a:t>知识链接</a:t>
            </a:r>
            <a:endParaRPr lang="zh-CN" altLang="en-US" sz="3200" dirty="0">
              <a:solidFill>
                <a:srgbClr val="0000FF"/>
              </a:solidFill>
              <a:latin typeface="黑体" panose="02010609060101010101" pitchFamily="49" charset="-122"/>
              <a:ea typeface="黑体" panose="02010609060101010101" pitchFamily="49" charset="-122"/>
            </a:endParaRPr>
          </a:p>
        </p:txBody>
      </p:sp>
      <p:sp>
        <p:nvSpPr>
          <p:cNvPr id="3" name="TextBox 2"/>
          <p:cNvSpPr txBox="1"/>
          <p:nvPr/>
        </p:nvSpPr>
        <p:spPr>
          <a:xfrm>
            <a:off x="7724452" y="836712"/>
            <a:ext cx="720080" cy="523220"/>
          </a:xfrm>
          <a:prstGeom prst="rect">
            <a:avLst/>
          </a:prstGeom>
          <a:noFill/>
        </p:spPr>
        <p:txBody>
          <a:bodyPr wrap="square" rtlCol="0">
            <a:spAutoFit/>
          </a:bodyPr>
          <a:lstStyle/>
          <a:p>
            <a:r>
              <a:rPr lang="en-US" altLang="zh-CN" sz="2800" b="1" dirty="0" smtClean="0">
                <a:solidFill>
                  <a:srgbClr val="FF0000"/>
                </a:solidFill>
                <a:latin typeface="Times New Roman" panose="02020603050405020304" pitchFamily="18" charset="0"/>
                <a:cs typeface="Times New Roman" panose="02020603050405020304" pitchFamily="18" charset="0"/>
              </a:rPr>
              <a:t>C</a:t>
            </a:r>
            <a:endParaRPr lang="zh-CN" altLang="en-US" sz="2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9402"/>
                                        </p:tgtEl>
                                        <p:attrNameLst>
                                          <p:attrName>style.visibility</p:attrName>
                                        </p:attrNameLst>
                                      </p:cBhvr>
                                      <p:to>
                                        <p:strVal val="visible"/>
                                      </p:to>
                                    </p:set>
                                    <p:animEffect transition="in" filter="wipe(left)">
                                      <p:cBhvr>
                                        <p:cTn id="12" dur="500"/>
                                        <p:tgtEl>
                                          <p:spTgt spid="5940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9403"/>
                                        </p:tgtEl>
                                        <p:attrNameLst>
                                          <p:attrName>style.visibility</p:attrName>
                                        </p:attrNameLst>
                                      </p:cBhvr>
                                      <p:to>
                                        <p:strVal val="visible"/>
                                      </p:to>
                                    </p:set>
                                    <p:animEffect transition="in" filter="wipe(down)">
                                      <p:cBhvr>
                                        <p:cTn id="17" dur="500"/>
                                        <p:tgtEl>
                                          <p:spTgt spid="5940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2" grpId="0" animBg="1"/>
      <p:bldP spid="59403" grpId="0"/>
      <p:bldP spid="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 name="文本框 23"/>
          <p:cNvSpPr txBox="1"/>
          <p:nvPr/>
        </p:nvSpPr>
        <p:spPr>
          <a:xfrm>
            <a:off x="50165" y="692785"/>
            <a:ext cx="11840210" cy="1814830"/>
          </a:xfrm>
          <a:prstGeom prst="rect">
            <a:avLst/>
          </a:prstGeom>
          <a:noFill/>
        </p:spPr>
        <p:txBody>
          <a:bodyPr wrap="square" rtlCol="0" anchor="t">
            <a:spAutoFit/>
          </a:bodyPr>
          <a:p>
            <a:r>
              <a:rPr lang="zh-CN" altLang="en-US" sz="2800" b="1" dirty="0" smtClean="0">
                <a:solidFill>
                  <a:srgbClr val="0000FF"/>
                </a:solidFill>
                <a:sym typeface="+mn-ea"/>
              </a:rPr>
              <a:t>问题探究</a:t>
            </a:r>
            <a:r>
              <a:rPr lang="en-US" altLang="zh-CN" sz="2800" dirty="0">
                <a:solidFill>
                  <a:srgbClr val="0033CC"/>
                </a:solidFill>
                <a:ea typeface="黑体" panose="02010609060101010101" pitchFamily="49" charset="-122"/>
                <a:sym typeface="+mn-ea"/>
              </a:rPr>
              <a:t>3</a:t>
            </a:r>
            <a:r>
              <a:rPr lang="zh-CN" altLang="en-US" sz="2800" b="1" dirty="0" smtClean="0">
                <a:solidFill>
                  <a:srgbClr val="0000FF"/>
                </a:solidFill>
                <a:sym typeface="+mn-ea"/>
              </a:rPr>
              <a:t>：电场中某点的电场强度</a:t>
            </a:r>
            <a:r>
              <a:rPr lang="zh-CN" altLang="en-US" sz="2800" b="1" i="1" dirty="0" smtClean="0">
                <a:solidFill>
                  <a:srgbClr val="0000FF"/>
                </a:solidFill>
                <a:sym typeface="+mn-ea"/>
              </a:rPr>
              <a:t>E</a:t>
            </a:r>
            <a:r>
              <a:rPr lang="zh-CN" altLang="en-US" sz="2800" b="1" dirty="0" smtClean="0">
                <a:solidFill>
                  <a:srgbClr val="0000FF"/>
                </a:solidFill>
                <a:sym typeface="+mn-ea"/>
              </a:rPr>
              <a:t>是电场固有的，与试探电荷无关，那与场源电荷有什么关系吗？请画出检验电荷A、B的受静电力方向和所在处的电场强度方向并计算的</a:t>
            </a:r>
            <a:r>
              <a:rPr lang="en-US" altLang="zh-CN" sz="2800" b="1" dirty="0" smtClean="0">
                <a:solidFill>
                  <a:srgbClr val="0000FF"/>
                </a:solidFill>
                <a:sym typeface="+mn-ea"/>
              </a:rPr>
              <a:t>A</a:t>
            </a:r>
            <a:r>
              <a:rPr lang="zh-CN" altLang="en-US" sz="2800" b="1" dirty="0" smtClean="0">
                <a:solidFill>
                  <a:srgbClr val="0000FF"/>
                </a:solidFill>
                <a:sym typeface="+mn-ea"/>
              </a:rPr>
              <a:t>所在处电场强度的大小。</a:t>
            </a:r>
            <a:endPar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a:p>
            <a:endParaRPr lang="zh-CN" altLang="en-US" sz="2800" dirty="0">
              <a:solidFill>
                <a:srgbClr val="0033CC"/>
              </a:solidFill>
              <a:ea typeface="黑体" panose="02010609060101010101" pitchFamily="49" charset="-122"/>
              <a:sym typeface="+mn-ea"/>
            </a:endParaRPr>
          </a:p>
        </p:txBody>
      </p:sp>
      <p:pic>
        <p:nvPicPr>
          <p:cNvPr id="7170"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002037" y="2924763"/>
            <a:ext cx="4248150"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51185" y="2910790"/>
            <a:ext cx="4381500" cy="2549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1185" y="2924763"/>
            <a:ext cx="4486275"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Object 23"/>
          <p:cNvGraphicFramePr>
            <a:graphicFrameLocks noChangeAspect="1"/>
          </p:cNvGraphicFramePr>
          <p:nvPr/>
        </p:nvGraphicFramePr>
        <p:xfrm>
          <a:off x="338374" y="2651143"/>
          <a:ext cx="2993390" cy="1539875"/>
        </p:xfrm>
        <a:graphic>
          <a:graphicData uri="http://schemas.openxmlformats.org/presentationml/2006/ole">
            <mc:AlternateContent xmlns:mc="http://schemas.openxmlformats.org/markup-compatibility/2006">
              <mc:Choice xmlns:v="urn:schemas-microsoft-com:vml" Requires="v">
                <p:oleObj spid="_x0000_s4097" name="公式" r:id="rId4" imgW="736600" imgH="431800" progId="Equation.3">
                  <p:embed/>
                </p:oleObj>
              </mc:Choice>
              <mc:Fallback>
                <p:oleObj name="公式" r:id="rId4" imgW="736600" imgH="431800" progId="Equation.3">
                  <p:embed/>
                  <p:pic>
                    <p:nvPicPr>
                      <p:cNvPr id="0" name="图片 4096"/>
                      <p:cNvPicPr>
                        <a:picLocks noChangeAspect="1"/>
                      </p:cNvPicPr>
                      <p:nvPr/>
                    </p:nvPicPr>
                    <p:blipFill>
                      <a:blip r:embed="rId5"/>
                      <a:stretch>
                        <a:fillRect/>
                      </a:stretch>
                    </p:blipFill>
                    <p:spPr>
                      <a:xfrm>
                        <a:off x="338374" y="2651143"/>
                        <a:ext cx="2993390" cy="1539875"/>
                      </a:xfrm>
                      <a:prstGeom prst="rect">
                        <a:avLst/>
                      </a:prstGeom>
                      <a:noFill/>
                      <a:ln w="9525">
                        <a:noFill/>
                      </a:ln>
                    </p:spPr>
                  </p:pic>
                </p:oleObj>
              </mc:Fallback>
            </mc:AlternateContent>
          </a:graphicData>
        </a:graphic>
      </p:graphicFrame>
      <p:graphicFrame>
        <p:nvGraphicFramePr>
          <p:cNvPr id="9" name="Object 24"/>
          <p:cNvGraphicFramePr>
            <a:graphicFrameLocks noChangeAspect="1"/>
          </p:cNvGraphicFramePr>
          <p:nvPr/>
        </p:nvGraphicFramePr>
        <p:xfrm>
          <a:off x="535991" y="3947290"/>
          <a:ext cx="2246630" cy="1665605"/>
        </p:xfrm>
        <a:graphic>
          <a:graphicData uri="http://schemas.openxmlformats.org/presentationml/2006/ole">
            <mc:AlternateContent xmlns:mc="http://schemas.openxmlformats.org/markup-compatibility/2006">
              <mc:Choice xmlns:v="urn:schemas-microsoft-com:vml" Requires="v">
                <p:oleObj spid="_x0000_s4098" name="公式" r:id="rId6" imgW="558800" imgH="431800" progId="Equation.3">
                  <p:embed/>
                </p:oleObj>
              </mc:Choice>
              <mc:Fallback>
                <p:oleObj name="公式" r:id="rId6" imgW="558800" imgH="431800" progId="Equation.3">
                  <p:embed/>
                  <p:pic>
                    <p:nvPicPr>
                      <p:cNvPr id="0" name="图片 4097"/>
                      <p:cNvPicPr>
                        <a:picLocks noChangeAspect="1"/>
                      </p:cNvPicPr>
                      <p:nvPr/>
                    </p:nvPicPr>
                    <p:blipFill>
                      <a:blip r:embed="rId7"/>
                      <a:stretch>
                        <a:fillRect/>
                      </a:stretch>
                    </p:blipFill>
                    <p:spPr>
                      <a:xfrm>
                        <a:off x="535991" y="3947290"/>
                        <a:ext cx="2246630" cy="1665605"/>
                      </a:xfrm>
                      <a:prstGeom prst="rect">
                        <a:avLst/>
                      </a:prstGeom>
                      <a:noFill/>
                      <a:ln w="9525">
                        <a:noFill/>
                      </a:ln>
                    </p:spPr>
                  </p:pic>
                </p:oleObj>
              </mc:Fallback>
            </mc:AlternateContent>
          </a:graphicData>
        </a:graphic>
      </p:graphicFrame>
      <p:sp>
        <p:nvSpPr>
          <p:cNvPr id="10" name="AutoShape 25"/>
          <p:cNvSpPr/>
          <p:nvPr/>
        </p:nvSpPr>
        <p:spPr bwMode="auto">
          <a:xfrm>
            <a:off x="3217973" y="3236363"/>
            <a:ext cx="300723" cy="1559234"/>
          </a:xfrm>
          <a:prstGeom prst="rightBrace">
            <a:avLst>
              <a:gd name="adj1" fmla="val 46596"/>
              <a:gd name="adj2" fmla="val 50000"/>
            </a:avLst>
          </a:prstGeom>
          <a:noFill/>
          <a:ln w="25400">
            <a:solidFill>
              <a:srgbClr val="008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p>
            <a:endParaRPr lang="zh-CN" altLang="en-US"/>
          </a:p>
        </p:txBody>
      </p:sp>
      <p:graphicFrame>
        <p:nvGraphicFramePr>
          <p:cNvPr id="11" name="Object 26"/>
          <p:cNvGraphicFramePr>
            <a:graphicFrameLocks noChangeAspect="1"/>
          </p:cNvGraphicFramePr>
          <p:nvPr/>
        </p:nvGraphicFramePr>
        <p:xfrm>
          <a:off x="3647014" y="3191967"/>
          <a:ext cx="2726055" cy="1622425"/>
        </p:xfrm>
        <a:graphic>
          <a:graphicData uri="http://schemas.openxmlformats.org/presentationml/2006/ole">
            <mc:AlternateContent xmlns:mc="http://schemas.openxmlformats.org/markup-compatibility/2006">
              <mc:Choice xmlns:v="urn:schemas-microsoft-com:vml" Requires="v">
                <p:oleObj spid="_x0000_s4099" name="公式" r:id="rId8" imgW="673100" imgH="431800" progId="Equation.3">
                  <p:embed/>
                </p:oleObj>
              </mc:Choice>
              <mc:Fallback>
                <p:oleObj name="公式" r:id="rId8" imgW="673100" imgH="431800" progId="Equation.3">
                  <p:embed/>
                  <p:pic>
                    <p:nvPicPr>
                      <p:cNvPr id="0" name="图片 4098"/>
                      <p:cNvPicPr>
                        <a:picLocks noChangeAspect="1"/>
                      </p:cNvPicPr>
                      <p:nvPr/>
                    </p:nvPicPr>
                    <p:blipFill>
                      <a:blip r:embed="rId9"/>
                      <a:stretch>
                        <a:fillRect/>
                      </a:stretch>
                    </p:blipFill>
                    <p:spPr>
                      <a:xfrm>
                        <a:off x="3647014" y="3191967"/>
                        <a:ext cx="2726055" cy="1622425"/>
                      </a:xfrm>
                      <a:prstGeom prst="rect">
                        <a:avLst/>
                      </a:prstGeom>
                      <a:noFill/>
                      <a:ln w="9525">
                        <a:noFill/>
                      </a:ln>
                    </p:spPr>
                  </p:pic>
                </p:oleObj>
              </mc:Fallback>
            </mc:AlternateContent>
          </a:graphicData>
        </a:graphic>
      </p:graphicFrame>
      <p:sp>
        <p:nvSpPr>
          <p:cNvPr id="5" name="Text Box 8"/>
          <p:cNvSpPr txBox="1">
            <a:spLocks noChangeArrowheads="1"/>
          </p:cNvSpPr>
          <p:nvPr/>
        </p:nvSpPr>
        <p:spPr bwMode="auto">
          <a:xfrm>
            <a:off x="0" y="0"/>
            <a:ext cx="2287905"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800" b="1" dirty="0">
                <a:solidFill>
                  <a:srgbClr val="FFFF00"/>
                </a:solidFill>
                <a:latin typeface="黑体" panose="02010609060101010101" pitchFamily="49" charset="-122"/>
                <a:ea typeface="黑体" panose="02010609060101010101" pitchFamily="49" charset="-122"/>
              </a:rPr>
              <a:t>课堂探究</a:t>
            </a:r>
            <a:endParaRPr lang="zh-CN" altLang="en-US" sz="2800" b="1" dirty="0">
              <a:solidFill>
                <a:srgbClr val="FFFF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wipe(left)">
                                      <p:cBhvr>
                                        <p:cTn id="7" dur="500"/>
                                        <p:tgtEl>
                                          <p:spTgt spid="717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wipe(left)">
                                      <p:cBhvr>
                                        <p:cTn id="12" dur="500"/>
                                        <p:tgtEl>
                                          <p:spTgt spid="717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2"/>
          <p:cNvGraphicFramePr>
            <a:graphicFrameLocks noChangeAspect="1"/>
          </p:cNvGraphicFramePr>
          <p:nvPr/>
        </p:nvGraphicFramePr>
        <p:xfrm>
          <a:off x="338535" y="2420888"/>
          <a:ext cx="10783887" cy="3971925"/>
        </p:xfrm>
        <a:graphic>
          <a:graphicData uri="http://schemas.openxmlformats.org/presentationml/2006/ole">
            <mc:AlternateContent xmlns:mc="http://schemas.openxmlformats.org/markup-compatibility/2006">
              <mc:Choice xmlns:v="urn:schemas-microsoft-com:vml" Requires="v">
                <p:oleObj spid="_x0000_s5121" name="Document" r:id="rId1" imgW="8578215" imgH="3157220" progId="Word.Document.8">
                  <p:embed/>
                </p:oleObj>
              </mc:Choice>
              <mc:Fallback>
                <p:oleObj name="Document" r:id="rId1" imgW="8578215" imgH="3157220" progId="Word.Document.8">
                  <p:embed/>
                  <p:pic>
                    <p:nvPicPr>
                      <p:cNvPr id="0" name="图片 5120"/>
                      <p:cNvPicPr>
                        <a:picLocks noChangeAspect="1"/>
                      </p:cNvPicPr>
                      <p:nvPr/>
                    </p:nvPicPr>
                    <p:blipFill>
                      <a:blip r:embed="rId2"/>
                      <a:stretch>
                        <a:fillRect/>
                      </a:stretch>
                    </p:blipFill>
                    <p:spPr>
                      <a:xfrm>
                        <a:off x="338535" y="2420888"/>
                        <a:ext cx="10783887" cy="3971925"/>
                      </a:xfrm>
                      <a:prstGeom prst="rect">
                        <a:avLst/>
                      </a:prstGeom>
                      <a:noFill/>
                      <a:ln w="9525">
                        <a:noFill/>
                      </a:ln>
                    </p:spPr>
                  </p:pic>
                </p:oleObj>
              </mc:Fallback>
            </mc:AlternateContent>
          </a:graphicData>
        </a:graphic>
      </p:graphicFrame>
      <p:sp>
        <p:nvSpPr>
          <p:cNvPr id="3" name="TextBox 2"/>
          <p:cNvSpPr txBox="1"/>
          <p:nvPr/>
        </p:nvSpPr>
        <p:spPr>
          <a:xfrm>
            <a:off x="19621" y="574288"/>
            <a:ext cx="4248472" cy="521970"/>
          </a:xfrm>
          <a:prstGeom prst="rect">
            <a:avLst/>
          </a:prstGeom>
          <a:noFill/>
        </p:spPr>
        <p:txBody>
          <a:bodyPr wrap="square" rtlCol="0">
            <a:spAutoFit/>
          </a:bodyPr>
          <a:lstStyle/>
          <a:p>
            <a:r>
              <a:rPr lang="zh-CN" altLang="en-US" sz="2800" b="1" dirty="0" smtClean="0">
                <a:solidFill>
                  <a:srgbClr val="FF0000"/>
                </a:solidFill>
                <a:latin typeface="黑体" panose="02010609060101010101" pitchFamily="49" charset="-122"/>
                <a:ea typeface="黑体" panose="02010609060101010101" pitchFamily="49" charset="-122"/>
              </a:rPr>
              <a:t>三、点电荷的电场强度</a:t>
            </a:r>
            <a:endParaRPr lang="zh-CN" altLang="en-US" sz="2800" b="1" dirty="0">
              <a:solidFill>
                <a:srgbClr val="FF0000"/>
              </a:solidFill>
              <a:latin typeface="黑体" panose="02010609060101010101" pitchFamily="49" charset="-122"/>
              <a:ea typeface="黑体" panose="02010609060101010101" pitchFamily="49" charset="-122"/>
            </a:endParaRPr>
          </a:p>
        </p:txBody>
      </p:sp>
      <p:graphicFrame>
        <p:nvGraphicFramePr>
          <p:cNvPr id="2" name="对象 1"/>
          <p:cNvGraphicFramePr>
            <a:graphicFrameLocks noChangeAspect="1"/>
          </p:cNvGraphicFramePr>
          <p:nvPr/>
        </p:nvGraphicFramePr>
        <p:xfrm>
          <a:off x="266527" y="1268760"/>
          <a:ext cx="11304587" cy="1055687"/>
        </p:xfrm>
        <a:graphic>
          <a:graphicData uri="http://schemas.openxmlformats.org/presentationml/2006/ole">
            <mc:AlternateContent xmlns:mc="http://schemas.openxmlformats.org/markup-compatibility/2006">
              <mc:Choice xmlns:v="urn:schemas-microsoft-com:vml" Requires="v">
                <p:oleObj spid="_x0000_s5122" name="文档" r:id="rId3" imgW="11310620" imgH="1061720" progId="Word.Document.12">
                  <p:embed/>
                </p:oleObj>
              </mc:Choice>
              <mc:Fallback>
                <p:oleObj name="文档" r:id="rId3" imgW="11310620" imgH="1061720" progId="Word.Document.12">
                  <p:embed/>
                  <p:pic>
                    <p:nvPicPr>
                      <p:cNvPr id="0" name="图片 5121"/>
                      <p:cNvPicPr>
                        <a:picLocks noChangeAspect="1"/>
                      </p:cNvPicPr>
                      <p:nvPr/>
                    </p:nvPicPr>
                    <p:blipFill>
                      <a:blip r:embed="rId4"/>
                      <a:stretch>
                        <a:fillRect/>
                      </a:stretch>
                    </p:blipFill>
                    <p:spPr>
                      <a:xfrm>
                        <a:off x="266527" y="1268760"/>
                        <a:ext cx="11304587" cy="1055687"/>
                      </a:xfrm>
                      <a:prstGeom prst="rect">
                        <a:avLst/>
                      </a:prstGeom>
                      <a:noFill/>
                      <a:ln w="9525">
                        <a:noFill/>
                      </a:ln>
                    </p:spPr>
                  </p:pic>
                </p:oleObj>
              </mc:Fallback>
            </mc:AlternateContent>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 name="文本框 23"/>
          <p:cNvSpPr txBox="1"/>
          <p:nvPr/>
        </p:nvSpPr>
        <p:spPr>
          <a:xfrm>
            <a:off x="50165" y="692785"/>
            <a:ext cx="11840210" cy="953135"/>
          </a:xfrm>
          <a:prstGeom prst="rect">
            <a:avLst/>
          </a:prstGeom>
          <a:noFill/>
        </p:spPr>
        <p:txBody>
          <a:bodyPr wrap="square" rtlCol="0" anchor="t">
            <a:spAutoFit/>
          </a:bodyPr>
          <a:p>
            <a:r>
              <a:rPr lang="zh-CN" altLang="en-US" sz="2800" b="1" dirty="0" smtClean="0">
                <a:solidFill>
                  <a:srgbClr val="0000FF"/>
                </a:solidFill>
                <a:sym typeface="+mn-ea"/>
              </a:rPr>
              <a:t>问题探究</a:t>
            </a:r>
            <a:r>
              <a:rPr lang="en-US" altLang="zh-CN" sz="2800" dirty="0">
                <a:solidFill>
                  <a:srgbClr val="0033CC"/>
                </a:solidFill>
                <a:ea typeface="黑体" panose="02010609060101010101" pitchFamily="49" charset="-122"/>
                <a:sym typeface="+mn-ea"/>
              </a:rPr>
              <a:t>4</a:t>
            </a:r>
            <a:r>
              <a:rPr lang="zh-CN" altLang="en-US" sz="2800" b="1" dirty="0" smtClean="0">
                <a:solidFill>
                  <a:srgbClr val="0000FF"/>
                </a:solidFill>
                <a:sym typeface="+mn-ea"/>
              </a:rPr>
              <a:t>：</a:t>
            </a:r>
            <a:r>
              <a:rPr lang="zh-CN" altLang="en-US" sz="2800" dirty="0">
                <a:solidFill>
                  <a:srgbClr val="0000FF"/>
                </a:solidFill>
                <a:latin typeface="黑体" panose="02010609060101010101" pitchFamily="49" charset="-122"/>
                <a:ea typeface="黑体" panose="02010609060101010101" pitchFamily="49" charset="-122"/>
                <a:sym typeface="+mn-ea"/>
              </a:rPr>
              <a:t>如果场源电荷不只是一个点电荷，如何求解电场强度呢？</a:t>
            </a:r>
            <a:endParaRPr lang="zh-CN" altLang="en-US" sz="2800" dirty="0">
              <a:solidFill>
                <a:srgbClr val="0000FF"/>
              </a:solidFill>
              <a:latin typeface="黑体" panose="02010609060101010101" pitchFamily="49" charset="-122"/>
              <a:ea typeface="黑体" panose="02010609060101010101" pitchFamily="49" charset="-122"/>
              <a:sym typeface="+mn-ea"/>
            </a:endParaRPr>
          </a:p>
          <a:p>
            <a:r>
              <a:rPr lang="zh-CN" altLang="en-US" sz="2800" dirty="0">
                <a:solidFill>
                  <a:srgbClr val="0000FF"/>
                </a:solidFill>
                <a:latin typeface="黑体" panose="02010609060101010101" pitchFamily="49" charset="-122"/>
                <a:ea typeface="黑体" panose="02010609060101010101" pitchFamily="49" charset="-122"/>
                <a:sym typeface="+mn-ea"/>
              </a:rPr>
              <a:t>如图所示，求等量异种电荷中垂线上的</a:t>
            </a:r>
            <a:r>
              <a:rPr lang="en-US" altLang="zh-CN" sz="2800" dirty="0">
                <a:solidFill>
                  <a:srgbClr val="0000FF"/>
                </a:solidFill>
                <a:latin typeface="黑体" panose="02010609060101010101" pitchFamily="49" charset="-122"/>
                <a:ea typeface="黑体" panose="02010609060101010101" pitchFamily="49" charset="-122"/>
                <a:sym typeface="+mn-ea"/>
              </a:rPr>
              <a:t>P</a:t>
            </a:r>
            <a:r>
              <a:rPr lang="zh-CN" altLang="en-US" sz="2800" dirty="0">
                <a:solidFill>
                  <a:srgbClr val="0000FF"/>
                </a:solidFill>
                <a:latin typeface="黑体" panose="02010609060101010101" pitchFamily="49" charset="-122"/>
                <a:ea typeface="黑体" panose="02010609060101010101" pitchFamily="49" charset="-122"/>
                <a:sym typeface="+mn-ea"/>
              </a:rPr>
              <a:t>那么电场强度</a:t>
            </a:r>
            <a:endParaRPr lang="zh-CN" altLang="en-US" sz="2800" dirty="0">
              <a:solidFill>
                <a:srgbClr val="0033CC"/>
              </a:solidFill>
              <a:ea typeface="黑体" panose="02010609060101010101" pitchFamily="49" charset="-122"/>
              <a:sym typeface="+mn-ea"/>
            </a:endParaRPr>
          </a:p>
        </p:txBody>
      </p:sp>
      <p:sp>
        <p:nvSpPr>
          <p:cNvPr id="5" name="Text Box 8"/>
          <p:cNvSpPr txBox="1">
            <a:spLocks noChangeArrowheads="1"/>
          </p:cNvSpPr>
          <p:nvPr/>
        </p:nvSpPr>
        <p:spPr bwMode="auto">
          <a:xfrm>
            <a:off x="0" y="0"/>
            <a:ext cx="2287905"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800" b="1" dirty="0">
                <a:solidFill>
                  <a:srgbClr val="FFFF00"/>
                </a:solidFill>
                <a:latin typeface="黑体" panose="02010609060101010101" pitchFamily="49" charset="-122"/>
                <a:ea typeface="黑体" panose="02010609060101010101" pitchFamily="49" charset="-122"/>
              </a:rPr>
              <a:t>课堂探究</a:t>
            </a:r>
            <a:endParaRPr lang="zh-CN" altLang="en-US" sz="2800" b="1" dirty="0">
              <a:solidFill>
                <a:srgbClr val="FFFF00"/>
              </a:solidFill>
              <a:latin typeface="黑体" panose="02010609060101010101" pitchFamily="49" charset="-122"/>
              <a:ea typeface="黑体" panose="02010609060101010101" pitchFamily="49" charset="-122"/>
            </a:endParaRPr>
          </a:p>
        </p:txBody>
      </p:sp>
      <p:sp>
        <p:nvSpPr>
          <p:cNvPr id="433157" name="Line 5"/>
          <p:cNvSpPr>
            <a:spLocks noChangeShapeType="1"/>
          </p:cNvSpPr>
          <p:nvPr/>
        </p:nvSpPr>
        <p:spPr bwMode="auto">
          <a:xfrm>
            <a:off x="914684" y="5661748"/>
            <a:ext cx="3782336" cy="0"/>
          </a:xfrm>
          <a:prstGeom prst="line">
            <a:avLst/>
          </a:prstGeom>
          <a:noFill/>
          <a:ln w="19050">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p>
            <a:endParaRPr lang="zh-CN" altLang="en-US"/>
          </a:p>
        </p:txBody>
      </p:sp>
      <p:sp>
        <p:nvSpPr>
          <p:cNvPr id="433158" name="Line 6"/>
          <p:cNvSpPr>
            <a:spLocks noChangeShapeType="1"/>
          </p:cNvSpPr>
          <p:nvPr/>
        </p:nvSpPr>
        <p:spPr bwMode="auto">
          <a:xfrm flipV="1">
            <a:off x="914400" y="3140710"/>
            <a:ext cx="1834515" cy="2520950"/>
          </a:xfrm>
          <a:prstGeom prst="line">
            <a:avLst/>
          </a:prstGeom>
          <a:noFill/>
          <a:ln w="19050">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p>
            <a:endParaRPr lang="zh-CN" altLang="en-US"/>
          </a:p>
        </p:txBody>
      </p:sp>
      <p:sp>
        <p:nvSpPr>
          <p:cNvPr id="433159" name="Line 7"/>
          <p:cNvSpPr>
            <a:spLocks noChangeShapeType="1"/>
          </p:cNvSpPr>
          <p:nvPr/>
        </p:nvSpPr>
        <p:spPr bwMode="auto">
          <a:xfrm>
            <a:off x="2757170" y="3132455"/>
            <a:ext cx="1998980" cy="2529205"/>
          </a:xfrm>
          <a:prstGeom prst="line">
            <a:avLst/>
          </a:prstGeom>
          <a:noFill/>
          <a:ln w="19050">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p>
            <a:endParaRPr lang="zh-CN" altLang="en-US"/>
          </a:p>
        </p:txBody>
      </p:sp>
      <p:sp>
        <p:nvSpPr>
          <p:cNvPr id="433160" name="Line 8"/>
          <p:cNvSpPr>
            <a:spLocks noChangeShapeType="1"/>
          </p:cNvSpPr>
          <p:nvPr/>
        </p:nvSpPr>
        <p:spPr bwMode="auto">
          <a:xfrm rot="60000">
            <a:off x="2788920" y="3138170"/>
            <a:ext cx="596900" cy="757555"/>
          </a:xfrm>
          <a:prstGeom prst="line">
            <a:avLst/>
          </a:prstGeom>
          <a:noFill/>
          <a:ln w="19050">
            <a:solidFill>
              <a:srgbClr val="FF00FF"/>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p>
            <a:endParaRPr lang="zh-CN" altLang="en-US"/>
          </a:p>
        </p:txBody>
      </p:sp>
      <p:sp>
        <p:nvSpPr>
          <p:cNvPr id="433161" name="Line 9"/>
          <p:cNvSpPr>
            <a:spLocks noChangeShapeType="1"/>
          </p:cNvSpPr>
          <p:nvPr/>
        </p:nvSpPr>
        <p:spPr bwMode="auto">
          <a:xfrm flipV="1">
            <a:off x="2714625" y="2383155"/>
            <a:ext cx="571500" cy="782955"/>
          </a:xfrm>
          <a:prstGeom prst="line">
            <a:avLst/>
          </a:prstGeom>
          <a:noFill/>
          <a:ln w="19050">
            <a:solidFill>
              <a:srgbClr val="FF00FF"/>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p>
            <a:endParaRPr lang="zh-CN" altLang="en-US"/>
          </a:p>
        </p:txBody>
      </p:sp>
      <p:sp>
        <p:nvSpPr>
          <p:cNvPr id="433162" name="Line 10"/>
          <p:cNvSpPr>
            <a:spLocks noChangeShapeType="1"/>
          </p:cNvSpPr>
          <p:nvPr/>
        </p:nvSpPr>
        <p:spPr bwMode="auto">
          <a:xfrm flipV="1">
            <a:off x="3362325" y="3089910"/>
            <a:ext cx="582295" cy="800735"/>
          </a:xfrm>
          <a:prstGeom prst="line">
            <a:avLst/>
          </a:prstGeom>
          <a:noFill/>
          <a:ln w="19050">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p>
            <a:endParaRPr lang="zh-CN" altLang="en-US"/>
          </a:p>
        </p:txBody>
      </p:sp>
      <p:sp>
        <p:nvSpPr>
          <p:cNvPr id="433163" name="Line 11"/>
          <p:cNvSpPr>
            <a:spLocks noChangeShapeType="1"/>
          </p:cNvSpPr>
          <p:nvPr/>
        </p:nvSpPr>
        <p:spPr bwMode="auto">
          <a:xfrm flipV="1">
            <a:off x="2782570" y="3103880"/>
            <a:ext cx="1161415" cy="26035"/>
          </a:xfrm>
          <a:prstGeom prst="line">
            <a:avLst/>
          </a:prstGeom>
          <a:noFill/>
          <a:ln w="19050">
            <a:solidFill>
              <a:srgbClr val="FF00FF"/>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p>
            <a:endParaRPr lang="zh-CN" altLang="en-US"/>
          </a:p>
        </p:txBody>
      </p:sp>
      <p:graphicFrame>
        <p:nvGraphicFramePr>
          <p:cNvPr id="433164" name="Object 12"/>
          <p:cNvGraphicFramePr>
            <a:graphicFrameLocks noChangeAspect="1"/>
          </p:cNvGraphicFramePr>
          <p:nvPr/>
        </p:nvGraphicFramePr>
        <p:xfrm>
          <a:off x="2237369" y="2852191"/>
          <a:ext cx="546384" cy="442912"/>
        </p:xfrm>
        <a:graphic>
          <a:graphicData uri="http://schemas.openxmlformats.org/presentationml/2006/ole">
            <mc:AlternateContent xmlns:mc="http://schemas.openxmlformats.org/markup-compatibility/2006">
              <mc:Choice xmlns:v="urn:schemas-microsoft-com:vml" Requires="v">
                <p:oleObj spid="_x0000_s7169" name="公式" r:id="rId1" imgW="3657600" imgH="3962400" progId="Equation.3">
                  <p:embed/>
                </p:oleObj>
              </mc:Choice>
              <mc:Fallback>
                <p:oleObj name="公式" r:id="rId1" imgW="3657600" imgH="3962400" progId="Equation.3">
                  <p:embed/>
                  <p:pic>
                    <p:nvPicPr>
                      <p:cNvPr id="0" name="图片 7168"/>
                      <p:cNvPicPr>
                        <a:picLocks noChangeAspect="1"/>
                      </p:cNvPicPr>
                      <p:nvPr/>
                    </p:nvPicPr>
                    <p:blipFill>
                      <a:blip r:embed="rId2"/>
                      <a:stretch>
                        <a:fillRect/>
                      </a:stretch>
                    </p:blipFill>
                    <p:spPr>
                      <a:xfrm>
                        <a:off x="2237369" y="2852191"/>
                        <a:ext cx="546384" cy="442912"/>
                      </a:xfrm>
                      <a:prstGeom prst="rect">
                        <a:avLst/>
                      </a:prstGeom>
                      <a:noFill/>
                      <a:ln w="9525">
                        <a:noFill/>
                      </a:ln>
                    </p:spPr>
                  </p:pic>
                </p:oleObj>
              </mc:Fallback>
            </mc:AlternateContent>
          </a:graphicData>
        </a:graphic>
      </p:graphicFrame>
      <p:graphicFrame>
        <p:nvGraphicFramePr>
          <p:cNvPr id="433167" name="Object 15"/>
          <p:cNvGraphicFramePr>
            <a:graphicFrameLocks noChangeAspect="1"/>
          </p:cNvGraphicFramePr>
          <p:nvPr/>
        </p:nvGraphicFramePr>
        <p:xfrm>
          <a:off x="4804765" y="5247729"/>
          <a:ext cx="546384" cy="442913"/>
        </p:xfrm>
        <a:graphic>
          <a:graphicData uri="http://schemas.openxmlformats.org/presentationml/2006/ole">
            <mc:AlternateContent xmlns:mc="http://schemas.openxmlformats.org/markup-compatibility/2006">
              <mc:Choice xmlns:v="urn:schemas-microsoft-com:vml" Requires="v">
                <p:oleObj spid="_x0000_s7172" name="公式" r:id="rId3" imgW="3657600" imgH="3962400" progId="Equation.3">
                  <p:embed/>
                </p:oleObj>
              </mc:Choice>
              <mc:Fallback>
                <p:oleObj name="公式" r:id="rId3" imgW="3657600" imgH="3962400" progId="Equation.3">
                  <p:embed/>
                  <p:pic>
                    <p:nvPicPr>
                      <p:cNvPr id="0" name="图片 7171"/>
                      <p:cNvPicPr>
                        <a:picLocks noChangeAspect="1"/>
                      </p:cNvPicPr>
                      <p:nvPr/>
                    </p:nvPicPr>
                    <p:blipFill>
                      <a:blip r:embed="rId4"/>
                      <a:stretch>
                        <a:fillRect/>
                      </a:stretch>
                    </p:blipFill>
                    <p:spPr>
                      <a:xfrm>
                        <a:off x="4804765" y="5247729"/>
                        <a:ext cx="546384" cy="442913"/>
                      </a:xfrm>
                      <a:prstGeom prst="rect">
                        <a:avLst/>
                      </a:prstGeom>
                      <a:noFill/>
                      <a:ln w="9525">
                        <a:noFill/>
                      </a:ln>
                    </p:spPr>
                  </p:pic>
                </p:oleObj>
              </mc:Fallback>
            </mc:AlternateContent>
          </a:graphicData>
        </a:graphic>
      </p:graphicFrame>
      <p:graphicFrame>
        <p:nvGraphicFramePr>
          <p:cNvPr id="433168" name="Object 16"/>
          <p:cNvGraphicFramePr>
            <a:graphicFrameLocks noChangeAspect="1"/>
          </p:cNvGraphicFramePr>
          <p:nvPr/>
        </p:nvGraphicFramePr>
        <p:xfrm>
          <a:off x="2722717" y="2014627"/>
          <a:ext cx="639566" cy="579437"/>
        </p:xfrm>
        <a:graphic>
          <a:graphicData uri="http://schemas.openxmlformats.org/presentationml/2006/ole">
            <mc:AlternateContent xmlns:mc="http://schemas.openxmlformats.org/markup-compatibility/2006">
              <mc:Choice xmlns:v="urn:schemas-microsoft-com:vml" Requires="v">
                <p:oleObj spid="_x0000_s7173" name="公式" r:id="rId5" imgW="4267200" imgH="5181600" progId="Equation.3">
                  <p:embed/>
                </p:oleObj>
              </mc:Choice>
              <mc:Fallback>
                <p:oleObj name="公式" r:id="rId5" imgW="4267200" imgH="5181600" progId="Equation.3">
                  <p:embed/>
                  <p:pic>
                    <p:nvPicPr>
                      <p:cNvPr id="0" name="图片 7172"/>
                      <p:cNvPicPr>
                        <a:picLocks noChangeAspect="1"/>
                      </p:cNvPicPr>
                      <p:nvPr/>
                    </p:nvPicPr>
                    <p:blipFill>
                      <a:blip r:embed="rId6"/>
                      <a:stretch>
                        <a:fillRect/>
                      </a:stretch>
                    </p:blipFill>
                    <p:spPr>
                      <a:xfrm>
                        <a:off x="2722717" y="2014627"/>
                        <a:ext cx="639566" cy="579437"/>
                      </a:xfrm>
                      <a:prstGeom prst="rect">
                        <a:avLst/>
                      </a:prstGeom>
                      <a:noFill/>
                      <a:ln w="9525">
                        <a:noFill/>
                      </a:ln>
                    </p:spPr>
                  </p:pic>
                </p:oleObj>
              </mc:Fallback>
            </mc:AlternateContent>
          </a:graphicData>
        </a:graphic>
      </p:graphicFrame>
      <p:sp>
        <p:nvSpPr>
          <p:cNvPr id="433169" name="Oval 17"/>
          <p:cNvSpPr>
            <a:spLocks noChangeArrowheads="1"/>
          </p:cNvSpPr>
          <p:nvPr/>
        </p:nvSpPr>
        <p:spPr bwMode="auto">
          <a:xfrm>
            <a:off x="785499" y="5623648"/>
            <a:ext cx="118595" cy="90488"/>
          </a:xfrm>
          <a:prstGeom prst="ellipse">
            <a:avLst/>
          </a:prstGeom>
          <a:solidFill>
            <a:schemeClr val="tx1"/>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p>
            <a:endParaRPr lang="zh-CN" altLang="en-US"/>
          </a:p>
        </p:txBody>
      </p:sp>
      <p:sp>
        <p:nvSpPr>
          <p:cNvPr id="433170" name="Oval 18"/>
          <p:cNvSpPr>
            <a:spLocks noChangeArrowheads="1"/>
          </p:cNvSpPr>
          <p:nvPr/>
        </p:nvSpPr>
        <p:spPr bwMode="auto">
          <a:xfrm>
            <a:off x="4646193" y="5623648"/>
            <a:ext cx="118595" cy="90488"/>
          </a:xfrm>
          <a:prstGeom prst="ellipse">
            <a:avLst/>
          </a:prstGeom>
          <a:solidFill>
            <a:schemeClr val="tx1"/>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p>
            <a:endParaRPr lang="zh-CN" altLang="en-US"/>
          </a:p>
        </p:txBody>
      </p:sp>
      <p:sp>
        <p:nvSpPr>
          <p:cNvPr id="433171" name="Oval 19"/>
          <p:cNvSpPr>
            <a:spLocks noChangeArrowheads="1"/>
          </p:cNvSpPr>
          <p:nvPr/>
        </p:nvSpPr>
        <p:spPr bwMode="auto">
          <a:xfrm>
            <a:off x="2714445" y="3068092"/>
            <a:ext cx="118595" cy="90487"/>
          </a:xfrm>
          <a:prstGeom prst="ellipse">
            <a:avLst/>
          </a:prstGeom>
          <a:solidFill>
            <a:schemeClr val="tx1"/>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p>
            <a:endParaRPr lang="zh-CN" altLang="en-US"/>
          </a:p>
        </p:txBody>
      </p:sp>
      <p:sp>
        <p:nvSpPr>
          <p:cNvPr id="433172" name="Line 20"/>
          <p:cNvSpPr>
            <a:spLocks noChangeShapeType="1"/>
          </p:cNvSpPr>
          <p:nvPr/>
        </p:nvSpPr>
        <p:spPr bwMode="auto">
          <a:xfrm>
            <a:off x="3286125" y="2413635"/>
            <a:ext cx="637540" cy="662940"/>
          </a:xfrm>
          <a:prstGeom prst="line">
            <a:avLst/>
          </a:prstGeom>
          <a:noFill/>
          <a:ln w="19050">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p>
            <a:endParaRPr lang="zh-CN" altLang="en-US"/>
          </a:p>
        </p:txBody>
      </p:sp>
      <p:graphicFrame>
        <p:nvGraphicFramePr>
          <p:cNvPr id="433174" name="Object 22"/>
          <p:cNvGraphicFramePr>
            <a:graphicFrameLocks noChangeAspect="1"/>
          </p:cNvGraphicFramePr>
          <p:nvPr/>
        </p:nvGraphicFramePr>
        <p:xfrm>
          <a:off x="2782906" y="3903752"/>
          <a:ext cx="684039" cy="579437"/>
        </p:xfrm>
        <a:graphic>
          <a:graphicData uri="http://schemas.openxmlformats.org/presentationml/2006/ole">
            <mc:AlternateContent xmlns:mc="http://schemas.openxmlformats.org/markup-compatibility/2006">
              <mc:Choice xmlns:v="urn:schemas-microsoft-com:vml" Requires="v">
                <p:oleObj spid="_x0000_s7174" name="公式" r:id="rId7" imgW="4572000" imgH="5181600" progId="Equation.3">
                  <p:embed/>
                </p:oleObj>
              </mc:Choice>
              <mc:Fallback>
                <p:oleObj name="公式" r:id="rId7" imgW="4572000" imgH="5181600" progId="Equation.3">
                  <p:embed/>
                  <p:pic>
                    <p:nvPicPr>
                      <p:cNvPr id="0" name="图片 7173"/>
                      <p:cNvPicPr>
                        <a:picLocks noChangeAspect="1"/>
                      </p:cNvPicPr>
                      <p:nvPr/>
                    </p:nvPicPr>
                    <p:blipFill>
                      <a:blip r:embed="rId8"/>
                      <a:stretch>
                        <a:fillRect/>
                      </a:stretch>
                    </p:blipFill>
                    <p:spPr>
                      <a:xfrm>
                        <a:off x="2782906" y="3903752"/>
                        <a:ext cx="684039" cy="579437"/>
                      </a:xfrm>
                      <a:prstGeom prst="rect">
                        <a:avLst/>
                      </a:prstGeom>
                      <a:noFill/>
                      <a:ln w="9525">
                        <a:noFill/>
                      </a:ln>
                    </p:spPr>
                  </p:pic>
                </p:oleObj>
              </mc:Fallback>
            </mc:AlternateContent>
          </a:graphicData>
        </a:graphic>
      </p:graphicFrame>
      <p:graphicFrame>
        <p:nvGraphicFramePr>
          <p:cNvPr id="3" name="Object 13"/>
          <p:cNvGraphicFramePr>
            <a:graphicFrameLocks noChangeAspect="1"/>
          </p:cNvGraphicFramePr>
          <p:nvPr/>
        </p:nvGraphicFramePr>
        <p:xfrm>
          <a:off x="554355" y="5805170"/>
          <a:ext cx="446405" cy="289560"/>
        </p:xfrm>
        <a:graphic>
          <a:graphicData uri="http://schemas.openxmlformats.org/presentationml/2006/ole">
            <mc:AlternateContent xmlns:mc="http://schemas.openxmlformats.org/markup-compatibility/2006">
              <mc:Choice xmlns:v="urn:schemas-microsoft-com:vml" Requires="v">
                <p:oleObj spid="_x0000_s4" name="公式" r:id="rId9" imgW="241300" imgH="203200" progId="Equation.3">
                  <p:embed/>
                </p:oleObj>
              </mc:Choice>
              <mc:Fallback>
                <p:oleObj name="公式" r:id="rId9" imgW="241300" imgH="203200" progId="Equation.3">
                  <p:embed/>
                  <p:pic>
                    <p:nvPicPr>
                      <p:cNvPr id="0" name="图片 7169"/>
                      <p:cNvPicPr>
                        <a:picLocks noChangeAspect="1"/>
                      </p:cNvPicPr>
                      <p:nvPr/>
                    </p:nvPicPr>
                    <p:blipFill>
                      <a:blip r:embed="rId10"/>
                      <a:stretch>
                        <a:fillRect/>
                      </a:stretch>
                    </p:blipFill>
                    <p:spPr>
                      <a:xfrm>
                        <a:off x="554355" y="5805170"/>
                        <a:ext cx="446405" cy="289560"/>
                      </a:xfrm>
                      <a:prstGeom prst="rect">
                        <a:avLst/>
                      </a:prstGeom>
                      <a:noFill/>
                      <a:ln w="9525">
                        <a:noFill/>
                      </a:ln>
                    </p:spPr>
                  </p:pic>
                </p:oleObj>
              </mc:Fallback>
            </mc:AlternateContent>
          </a:graphicData>
        </a:graphic>
      </p:graphicFrame>
      <p:graphicFrame>
        <p:nvGraphicFramePr>
          <p:cNvPr id="6" name="Object 14"/>
          <p:cNvGraphicFramePr>
            <a:graphicFrameLocks noChangeAspect="1"/>
          </p:cNvGraphicFramePr>
          <p:nvPr/>
        </p:nvGraphicFramePr>
        <p:xfrm>
          <a:off x="4514850" y="5805170"/>
          <a:ext cx="446405" cy="289560"/>
        </p:xfrm>
        <a:graphic>
          <a:graphicData uri="http://schemas.openxmlformats.org/presentationml/2006/ole">
            <mc:AlternateContent xmlns:mc="http://schemas.openxmlformats.org/markup-compatibility/2006">
              <mc:Choice xmlns:v="urn:schemas-microsoft-com:vml" Requires="v">
                <p:oleObj spid="_x0000_s7" name="公式" r:id="rId11" imgW="241300" imgH="203200" progId="Equation.3">
                  <p:embed/>
                </p:oleObj>
              </mc:Choice>
              <mc:Fallback>
                <p:oleObj name="公式" r:id="rId11" imgW="241300" imgH="203200" progId="Equation.3">
                  <p:embed/>
                  <p:pic>
                    <p:nvPicPr>
                      <p:cNvPr id="0" name="图片 7170"/>
                      <p:cNvPicPr>
                        <a:picLocks noChangeAspect="1"/>
                      </p:cNvPicPr>
                      <p:nvPr/>
                    </p:nvPicPr>
                    <p:blipFill>
                      <a:blip r:embed="rId12"/>
                      <a:stretch>
                        <a:fillRect/>
                      </a:stretch>
                    </p:blipFill>
                    <p:spPr>
                      <a:xfrm>
                        <a:off x="4514850" y="5805170"/>
                        <a:ext cx="446405" cy="289560"/>
                      </a:xfrm>
                      <a:prstGeom prst="rect">
                        <a:avLst/>
                      </a:prstGeom>
                      <a:noFill/>
                      <a:ln w="9525">
                        <a:noFill/>
                      </a:ln>
                    </p:spPr>
                  </p:pic>
                </p:oleObj>
              </mc:Fallback>
            </mc:AlternateContent>
          </a:graphicData>
        </a:graphic>
      </p:graphicFrame>
      <p:graphicFrame>
        <p:nvGraphicFramePr>
          <p:cNvPr id="8" name="Object 22"/>
          <p:cNvGraphicFramePr>
            <a:graphicFrameLocks noChangeAspect="1"/>
          </p:cNvGraphicFramePr>
          <p:nvPr/>
        </p:nvGraphicFramePr>
        <p:xfrm>
          <a:off x="4020820" y="2879090"/>
          <a:ext cx="888365" cy="568325"/>
        </p:xfrm>
        <a:graphic>
          <a:graphicData uri="http://schemas.openxmlformats.org/presentationml/2006/ole">
            <mc:AlternateContent xmlns:mc="http://schemas.openxmlformats.org/markup-compatibility/2006">
              <mc:Choice xmlns:v="urn:schemas-microsoft-com:vml" Requires="v">
                <p:oleObj spid="_x0000_s9" name="公式" r:id="rId13" imgW="469900" imgH="393700" progId="Equation.3">
                  <p:embed/>
                </p:oleObj>
              </mc:Choice>
              <mc:Fallback>
                <p:oleObj name="公式" r:id="rId13" imgW="469900" imgH="393700" progId="Equation.3">
                  <p:embed/>
                  <p:pic>
                    <p:nvPicPr>
                      <p:cNvPr id="0" name="图片 7173"/>
                      <p:cNvPicPr>
                        <a:picLocks noChangeAspect="1"/>
                      </p:cNvPicPr>
                      <p:nvPr/>
                    </p:nvPicPr>
                    <p:blipFill>
                      <a:blip r:embed="rId14"/>
                      <a:stretch>
                        <a:fillRect/>
                      </a:stretch>
                    </p:blipFill>
                    <p:spPr>
                      <a:xfrm>
                        <a:off x="4020820" y="2879090"/>
                        <a:ext cx="888365" cy="568325"/>
                      </a:xfrm>
                      <a:prstGeom prst="rect">
                        <a:avLst/>
                      </a:prstGeom>
                      <a:noFill/>
                      <a:ln w="9525">
                        <a:noFill/>
                      </a:ln>
                    </p:spPr>
                  </p:pic>
                </p:oleObj>
              </mc:Fallback>
            </mc:AlternateContent>
          </a:graphicData>
        </a:graphic>
      </p:graphicFrame>
      <p:graphicFrame>
        <p:nvGraphicFramePr>
          <p:cNvPr id="10" name="Object 22"/>
          <p:cNvGraphicFramePr>
            <a:graphicFrameLocks noChangeAspect="1"/>
          </p:cNvGraphicFramePr>
          <p:nvPr/>
        </p:nvGraphicFramePr>
        <p:xfrm>
          <a:off x="2813050" y="5590540"/>
          <a:ext cx="356870" cy="325120"/>
        </p:xfrm>
        <a:graphic>
          <a:graphicData uri="http://schemas.openxmlformats.org/presentationml/2006/ole">
            <mc:AlternateContent xmlns:mc="http://schemas.openxmlformats.org/markup-compatibility/2006">
              <mc:Choice xmlns:v="urn:schemas-microsoft-com:vml" Requires="v">
                <p:oleObj spid="_x0000_s11" name="公式" r:id="rId15" imgW="139700" imgH="165100" progId="Equation.3">
                  <p:embed/>
                </p:oleObj>
              </mc:Choice>
              <mc:Fallback>
                <p:oleObj name="公式" r:id="rId15" imgW="139700" imgH="165100" progId="Equation.3">
                  <p:embed/>
                  <p:pic>
                    <p:nvPicPr>
                      <p:cNvPr id="0" name="图片 7173"/>
                      <p:cNvPicPr>
                        <a:picLocks noChangeAspect="1"/>
                      </p:cNvPicPr>
                      <p:nvPr/>
                    </p:nvPicPr>
                    <p:blipFill>
                      <a:blip r:embed="rId16"/>
                      <a:stretch>
                        <a:fillRect/>
                      </a:stretch>
                    </p:blipFill>
                    <p:spPr>
                      <a:xfrm>
                        <a:off x="2813050" y="5590540"/>
                        <a:ext cx="356870" cy="325120"/>
                      </a:xfrm>
                      <a:prstGeom prst="rect">
                        <a:avLst/>
                      </a:prstGeom>
                      <a:noFill/>
                      <a:ln w="9525">
                        <a:noFill/>
                      </a:ln>
                    </p:spPr>
                  </p:pic>
                </p:oleObj>
              </mc:Fallback>
            </mc:AlternateContent>
          </a:graphicData>
        </a:graphic>
      </p:graphicFrame>
      <p:graphicFrame>
        <p:nvGraphicFramePr>
          <p:cNvPr id="12" name="Object 22"/>
          <p:cNvGraphicFramePr>
            <a:graphicFrameLocks noChangeAspect="1"/>
          </p:cNvGraphicFramePr>
          <p:nvPr/>
        </p:nvGraphicFramePr>
        <p:xfrm>
          <a:off x="3866515" y="4392295"/>
          <a:ext cx="356870" cy="325120"/>
        </p:xfrm>
        <a:graphic>
          <a:graphicData uri="http://schemas.openxmlformats.org/presentationml/2006/ole">
            <mc:AlternateContent xmlns:mc="http://schemas.openxmlformats.org/markup-compatibility/2006">
              <mc:Choice xmlns:v="urn:schemas-microsoft-com:vml" Requires="v">
                <p:oleObj spid="_x0000_s13" name="公式" r:id="rId17" imgW="139700" imgH="165100" progId="Equation.3">
                  <p:embed/>
                </p:oleObj>
              </mc:Choice>
              <mc:Fallback>
                <p:oleObj name="公式" r:id="rId17" imgW="139700" imgH="165100" progId="Equation.3">
                  <p:embed/>
                  <p:pic>
                    <p:nvPicPr>
                      <p:cNvPr id="0" name="图片 7173"/>
                      <p:cNvPicPr>
                        <a:picLocks noChangeAspect="1"/>
                      </p:cNvPicPr>
                      <p:nvPr/>
                    </p:nvPicPr>
                    <p:blipFill>
                      <a:blip r:embed="rId16"/>
                      <a:stretch>
                        <a:fillRect/>
                      </a:stretch>
                    </p:blipFill>
                    <p:spPr>
                      <a:xfrm>
                        <a:off x="3866515" y="4392295"/>
                        <a:ext cx="356870" cy="325120"/>
                      </a:xfrm>
                      <a:prstGeom prst="rect">
                        <a:avLst/>
                      </a:prstGeom>
                      <a:noFill/>
                      <a:ln w="9525">
                        <a:noFill/>
                      </a:ln>
                    </p:spPr>
                  </p:pic>
                </p:oleObj>
              </mc:Fallback>
            </mc:AlternateContent>
          </a:graphicData>
        </a:graphic>
      </p:graphicFrame>
      <p:graphicFrame>
        <p:nvGraphicFramePr>
          <p:cNvPr id="14" name="Object 22"/>
          <p:cNvGraphicFramePr>
            <a:graphicFrameLocks noChangeAspect="1"/>
          </p:cNvGraphicFramePr>
          <p:nvPr/>
        </p:nvGraphicFramePr>
        <p:xfrm>
          <a:off x="1490345" y="4157980"/>
          <a:ext cx="356870" cy="325120"/>
        </p:xfrm>
        <a:graphic>
          <a:graphicData uri="http://schemas.openxmlformats.org/presentationml/2006/ole">
            <mc:AlternateContent xmlns:mc="http://schemas.openxmlformats.org/markup-compatibility/2006">
              <mc:Choice xmlns:v="urn:schemas-microsoft-com:vml" Requires="v">
                <p:oleObj spid="_x0000_s15" name="公式" r:id="rId18" imgW="139700" imgH="165100" progId="Equation.3">
                  <p:embed/>
                </p:oleObj>
              </mc:Choice>
              <mc:Fallback>
                <p:oleObj name="公式" r:id="rId18" imgW="139700" imgH="165100" progId="Equation.3">
                  <p:embed/>
                  <p:pic>
                    <p:nvPicPr>
                      <p:cNvPr id="0" name="图片 7173"/>
                      <p:cNvPicPr>
                        <a:picLocks noChangeAspect="1"/>
                      </p:cNvPicPr>
                      <p:nvPr/>
                    </p:nvPicPr>
                    <p:blipFill>
                      <a:blip r:embed="rId16"/>
                      <a:stretch>
                        <a:fillRect/>
                      </a:stretch>
                    </p:blipFill>
                    <p:spPr>
                      <a:xfrm>
                        <a:off x="1490345" y="4157980"/>
                        <a:ext cx="356870" cy="325120"/>
                      </a:xfrm>
                      <a:prstGeom prst="rect">
                        <a:avLst/>
                      </a:prstGeom>
                      <a:noFill/>
                      <a:ln w="9525">
                        <a:noFill/>
                      </a:ln>
                    </p:spPr>
                  </p:pic>
                </p:oleObj>
              </mc:Fallback>
            </mc:AlternateContent>
          </a:graphicData>
        </a:graphic>
      </p:graphicFrame>
      <p:sp>
        <p:nvSpPr>
          <p:cNvPr id="433156" name="Text Box 4"/>
          <p:cNvSpPr txBox="1">
            <a:spLocks noChangeArrowheads="1"/>
          </p:cNvSpPr>
          <p:nvPr/>
        </p:nvSpPr>
        <p:spPr bwMode="auto">
          <a:xfrm>
            <a:off x="5882640" y="2524760"/>
            <a:ext cx="5297170" cy="3046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l">
              <a:lnSpc>
                <a:spcPct val="150000"/>
              </a:lnSpc>
              <a:spcBef>
                <a:spcPct val="0"/>
              </a:spcBef>
            </a:pPr>
            <a:r>
              <a:rPr lang="zh-CN" altLang="en-US" sz="3200" b="1" dirty="0" smtClean="0">
                <a:solidFill>
                  <a:srgbClr val="0000FF"/>
                </a:solidFill>
                <a:latin typeface="黑体" panose="02010609060101010101" pitchFamily="49" charset="-122"/>
                <a:ea typeface="黑体" panose="02010609060101010101" pitchFamily="49" charset="-122"/>
              </a:rPr>
              <a:t>电场强度</a:t>
            </a:r>
            <a:r>
              <a:rPr lang="zh-CN" altLang="en-US" sz="3200" b="1" dirty="0">
                <a:solidFill>
                  <a:srgbClr val="0000FF"/>
                </a:solidFill>
                <a:latin typeface="黑体" panose="02010609060101010101" pitchFamily="49" charset="-122"/>
                <a:ea typeface="黑体" panose="02010609060101010101" pitchFamily="49" charset="-122"/>
              </a:rPr>
              <a:t>的叠加：电场中某点的电场强度为各个点电荷单独在该点产生的电场强度的矢量和。</a:t>
            </a:r>
            <a:endParaRPr lang="zh-CN" altLang="en-US" sz="3200" b="1" dirty="0">
              <a:solidFill>
                <a:srgbClr val="0000FF"/>
              </a:solidFill>
              <a:latin typeface="黑体" panose="02010609060101010101" pitchFamily="49" charset="-122"/>
              <a:ea typeface="黑体" panose="02010609060101010101" pitchFamily="49" charset="-122"/>
            </a:endParaRPr>
          </a:p>
        </p:txBody>
      </p:sp>
      <p:sp>
        <p:nvSpPr>
          <p:cNvPr id="433155" name="Text Box 3"/>
          <p:cNvSpPr txBox="1">
            <a:spLocks noChangeArrowheads="1"/>
          </p:cNvSpPr>
          <p:nvPr/>
        </p:nvSpPr>
        <p:spPr bwMode="auto">
          <a:xfrm>
            <a:off x="5522313" y="1816737"/>
            <a:ext cx="428212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l"/>
            <a:r>
              <a:rPr lang="zh-CN" altLang="en-US" sz="3200" b="1" dirty="0">
                <a:solidFill>
                  <a:srgbClr val="FF0000"/>
                </a:solidFill>
                <a:latin typeface="黑体" panose="02010609060101010101" pitchFamily="49" charset="-122"/>
                <a:ea typeface="黑体" panose="02010609060101010101" pitchFamily="49" charset="-122"/>
              </a:rPr>
              <a:t>四、电场强度的叠加</a:t>
            </a:r>
            <a:endParaRPr lang="zh-CN" altLang="en-US" sz="3200" b="1"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3161"/>
                                        </p:tgtEl>
                                        <p:attrNameLst>
                                          <p:attrName>style.visibility</p:attrName>
                                        </p:attrNameLst>
                                      </p:cBhvr>
                                      <p:to>
                                        <p:strVal val="visible"/>
                                      </p:to>
                                    </p:set>
                                    <p:anim calcmode="lin" valueType="num">
                                      <p:cBhvr additive="base">
                                        <p:cTn id="7" dur="500" fill="hold"/>
                                        <p:tgtEl>
                                          <p:spTgt spid="433161"/>
                                        </p:tgtEl>
                                        <p:attrNameLst>
                                          <p:attrName>ppt_x</p:attrName>
                                        </p:attrNameLst>
                                      </p:cBhvr>
                                      <p:tavLst>
                                        <p:tav tm="0">
                                          <p:val>
                                            <p:strVal val="#ppt_x"/>
                                          </p:val>
                                        </p:tav>
                                        <p:tav tm="100000">
                                          <p:val>
                                            <p:strVal val="#ppt_x"/>
                                          </p:val>
                                        </p:tav>
                                      </p:tavLst>
                                    </p:anim>
                                    <p:anim calcmode="lin" valueType="num">
                                      <p:cBhvr additive="base">
                                        <p:cTn id="8" dur="500" fill="hold"/>
                                        <p:tgtEl>
                                          <p:spTgt spid="43316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33160"/>
                                        </p:tgtEl>
                                        <p:attrNameLst>
                                          <p:attrName>style.visibility</p:attrName>
                                        </p:attrNameLst>
                                      </p:cBhvr>
                                      <p:to>
                                        <p:strVal val="visible"/>
                                      </p:to>
                                    </p:set>
                                    <p:anim calcmode="lin" valueType="num">
                                      <p:cBhvr additive="base">
                                        <p:cTn id="11" dur="500" fill="hold"/>
                                        <p:tgtEl>
                                          <p:spTgt spid="433160"/>
                                        </p:tgtEl>
                                        <p:attrNameLst>
                                          <p:attrName>ppt_x</p:attrName>
                                        </p:attrNameLst>
                                      </p:cBhvr>
                                      <p:tavLst>
                                        <p:tav tm="0">
                                          <p:val>
                                            <p:strVal val="#ppt_x"/>
                                          </p:val>
                                        </p:tav>
                                        <p:tav tm="100000">
                                          <p:val>
                                            <p:strVal val="#ppt_x"/>
                                          </p:val>
                                        </p:tav>
                                      </p:tavLst>
                                    </p:anim>
                                    <p:anim calcmode="lin" valueType="num">
                                      <p:cBhvr additive="base">
                                        <p:cTn id="12" dur="500" fill="hold"/>
                                        <p:tgtEl>
                                          <p:spTgt spid="43316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33172"/>
                                        </p:tgtEl>
                                        <p:attrNameLst>
                                          <p:attrName>style.visibility</p:attrName>
                                        </p:attrNameLst>
                                      </p:cBhvr>
                                      <p:to>
                                        <p:strVal val="visible"/>
                                      </p:to>
                                    </p:set>
                                    <p:anim calcmode="lin" valueType="num">
                                      <p:cBhvr additive="base">
                                        <p:cTn id="17" dur="500" fill="hold"/>
                                        <p:tgtEl>
                                          <p:spTgt spid="433172"/>
                                        </p:tgtEl>
                                        <p:attrNameLst>
                                          <p:attrName>ppt_x</p:attrName>
                                        </p:attrNameLst>
                                      </p:cBhvr>
                                      <p:tavLst>
                                        <p:tav tm="0">
                                          <p:val>
                                            <p:strVal val="#ppt_x"/>
                                          </p:val>
                                        </p:tav>
                                        <p:tav tm="100000">
                                          <p:val>
                                            <p:strVal val="#ppt_x"/>
                                          </p:val>
                                        </p:tav>
                                      </p:tavLst>
                                    </p:anim>
                                    <p:anim calcmode="lin" valueType="num">
                                      <p:cBhvr additive="base">
                                        <p:cTn id="18" dur="500" fill="hold"/>
                                        <p:tgtEl>
                                          <p:spTgt spid="43317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33162"/>
                                        </p:tgtEl>
                                        <p:attrNameLst>
                                          <p:attrName>style.visibility</p:attrName>
                                        </p:attrNameLst>
                                      </p:cBhvr>
                                      <p:to>
                                        <p:strVal val="visible"/>
                                      </p:to>
                                    </p:set>
                                    <p:anim calcmode="lin" valueType="num">
                                      <p:cBhvr additive="base">
                                        <p:cTn id="21" dur="500" fill="hold"/>
                                        <p:tgtEl>
                                          <p:spTgt spid="433162"/>
                                        </p:tgtEl>
                                        <p:attrNameLst>
                                          <p:attrName>ppt_x</p:attrName>
                                        </p:attrNameLst>
                                      </p:cBhvr>
                                      <p:tavLst>
                                        <p:tav tm="0">
                                          <p:val>
                                            <p:strVal val="#ppt_x"/>
                                          </p:val>
                                        </p:tav>
                                        <p:tav tm="100000">
                                          <p:val>
                                            <p:strVal val="#ppt_x"/>
                                          </p:val>
                                        </p:tav>
                                      </p:tavLst>
                                    </p:anim>
                                    <p:anim calcmode="lin" valueType="num">
                                      <p:cBhvr additive="base">
                                        <p:cTn id="22" dur="500" fill="hold"/>
                                        <p:tgtEl>
                                          <p:spTgt spid="43316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33163"/>
                                        </p:tgtEl>
                                        <p:attrNameLst>
                                          <p:attrName>style.visibility</p:attrName>
                                        </p:attrNameLst>
                                      </p:cBhvr>
                                      <p:to>
                                        <p:strVal val="visible"/>
                                      </p:to>
                                    </p:set>
                                    <p:anim calcmode="lin" valueType="num">
                                      <p:cBhvr additive="base">
                                        <p:cTn id="25" dur="500" fill="hold"/>
                                        <p:tgtEl>
                                          <p:spTgt spid="433163"/>
                                        </p:tgtEl>
                                        <p:attrNameLst>
                                          <p:attrName>ppt_x</p:attrName>
                                        </p:attrNameLst>
                                      </p:cBhvr>
                                      <p:tavLst>
                                        <p:tav tm="0">
                                          <p:val>
                                            <p:strVal val="#ppt_x"/>
                                          </p:val>
                                        </p:tav>
                                        <p:tav tm="100000">
                                          <p:val>
                                            <p:strVal val="#ppt_x"/>
                                          </p:val>
                                        </p:tav>
                                      </p:tavLst>
                                    </p:anim>
                                    <p:anim calcmode="lin" valueType="num">
                                      <p:cBhvr additive="base">
                                        <p:cTn id="26" dur="500" fill="hold"/>
                                        <p:tgtEl>
                                          <p:spTgt spid="43316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33155"/>
                                        </p:tgtEl>
                                        <p:attrNameLst>
                                          <p:attrName>style.visibility</p:attrName>
                                        </p:attrNameLst>
                                      </p:cBhvr>
                                      <p:to>
                                        <p:strVal val="visible"/>
                                      </p:to>
                                    </p:set>
                                    <p:anim calcmode="lin" valueType="num">
                                      <p:cBhvr additive="base">
                                        <p:cTn id="37" dur="500" fill="hold"/>
                                        <p:tgtEl>
                                          <p:spTgt spid="433155"/>
                                        </p:tgtEl>
                                        <p:attrNameLst>
                                          <p:attrName>ppt_x</p:attrName>
                                        </p:attrNameLst>
                                      </p:cBhvr>
                                      <p:tavLst>
                                        <p:tav tm="0">
                                          <p:val>
                                            <p:strVal val="#ppt_x"/>
                                          </p:val>
                                        </p:tav>
                                        <p:tav tm="100000">
                                          <p:val>
                                            <p:strVal val="#ppt_x"/>
                                          </p:val>
                                        </p:tav>
                                      </p:tavLst>
                                    </p:anim>
                                    <p:anim calcmode="lin" valueType="num">
                                      <p:cBhvr additive="base">
                                        <p:cTn id="38" dur="500" fill="hold"/>
                                        <p:tgtEl>
                                          <p:spTgt spid="43315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3315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55" grpId="0" animBg="1"/>
      <p:bldP spid="43315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87" name="Picture 11" descr="6666"/>
          <p:cNvPicPr>
            <a:picLocks noChangeAspect="1" noChangeArrowheads="1"/>
          </p:cNvPicPr>
          <p:nvPr/>
        </p:nvPicPr>
        <p:blipFill>
          <a:blip r:embed="rId1" cstate="print">
            <a:extLst>
              <a:ext uri="{28A0092B-C50C-407E-A947-70E740481C1C}">
                <a14:useLocalDpi xmlns:a14="http://schemas.microsoft.com/office/drawing/2010/main" val="0"/>
              </a:ext>
            </a:extLst>
          </a:blip>
          <a:srcRect l="8696" t="-12566" r="8696"/>
          <a:stretch>
            <a:fillRect/>
          </a:stretch>
        </p:blipFill>
        <p:spPr bwMode="auto">
          <a:xfrm>
            <a:off x="4504495" y="6237312"/>
            <a:ext cx="3862811" cy="6826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31023" y="529516"/>
            <a:ext cx="2160240" cy="523220"/>
          </a:xfrm>
          <a:prstGeom prst="rect">
            <a:avLst/>
          </a:prstGeom>
          <a:noFill/>
        </p:spPr>
        <p:txBody>
          <a:bodyPr wrap="square" rtlCol="0">
            <a:spAutoFit/>
          </a:bodyPr>
          <a:lstStyle/>
          <a:p>
            <a:r>
              <a:rPr lang="zh-CN" altLang="en-US" sz="2800" dirty="0" smtClean="0">
                <a:solidFill>
                  <a:srgbClr val="FF0000"/>
                </a:solidFill>
                <a:latin typeface="黑体" panose="02010609060101010101" pitchFamily="49" charset="-122"/>
                <a:ea typeface="黑体" panose="02010609060101010101" pitchFamily="49" charset="-122"/>
              </a:rPr>
              <a:t>场强的叠加</a:t>
            </a:r>
            <a:endParaRPr lang="zh-CN" altLang="en-US" sz="2800" dirty="0">
              <a:solidFill>
                <a:srgbClr val="FF0000"/>
              </a:solidFill>
              <a:latin typeface="黑体" panose="02010609060101010101" pitchFamily="49" charset="-122"/>
              <a:ea typeface="黑体" panose="02010609060101010101" pitchFamily="49" charset="-122"/>
            </a:endParaRPr>
          </a:p>
        </p:txBody>
      </p:sp>
    </p:spTree>
    <p:controls>
      <mc:AlternateContent xmlns:mc="http://schemas.openxmlformats.org/markup-compatibility/2006">
        <mc:Choice xmlns:v="urn:schemas-microsoft-com:vml" Requires="v">
          <p:control spid="8194" name="" r:id="rId2" imgW="9361170" imgH="5144770"/>
        </mc:Choice>
        <mc:Fallback>
          <p:control name="" r:id="rId2" imgW="9361170" imgH="5144770">
            <p:pic>
              <p:nvPicPr>
                <p:cNvPr id="0" name="Host Control  8193"/>
                <p:cNvPicPr/>
                <p:nvPr/>
              </p:nvPicPr>
              <p:blipFill>
                <a:blip r:embed="rId3"/>
                <a:stretch>
                  <a:fillRect/>
                </a:stretch>
              </p:blipFill>
              <p:spPr>
                <a:xfrm>
                  <a:off x="1418273" y="980123"/>
                  <a:ext cx="9361170" cy="5144770"/>
                </a:xfrm>
                <a:prstGeom prst="rect">
                  <a:avLst/>
                </a:prstGeom>
              </p:spPr>
            </p:pic>
          </p:control>
        </mc:Fallback>
      </mc:AlternateContent>
    </p:controls>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1" name="Oval 3"/>
          <p:cNvSpPr>
            <a:spLocks noChangeArrowheads="1"/>
          </p:cNvSpPr>
          <p:nvPr/>
        </p:nvSpPr>
        <p:spPr bwMode="auto">
          <a:xfrm>
            <a:off x="885228" y="1262162"/>
            <a:ext cx="1920817" cy="1878806"/>
          </a:xfrm>
          <a:prstGeom prst="ellipse">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2612" name="Line 4"/>
          <p:cNvSpPr>
            <a:spLocks noChangeShapeType="1"/>
          </p:cNvSpPr>
          <p:nvPr/>
        </p:nvSpPr>
        <p:spPr bwMode="auto">
          <a:xfrm>
            <a:off x="5690446" y="1431925"/>
            <a:ext cx="0" cy="1838325"/>
          </a:xfrm>
          <a:prstGeom prst="line">
            <a:avLst/>
          </a:prstGeom>
          <a:noFill/>
          <a:ln w="19050">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52613" name="Line 5"/>
          <p:cNvSpPr>
            <a:spLocks noChangeShapeType="1"/>
          </p:cNvSpPr>
          <p:nvPr/>
        </p:nvSpPr>
        <p:spPr bwMode="auto">
          <a:xfrm>
            <a:off x="1867872" y="3041650"/>
            <a:ext cx="0" cy="1803400"/>
          </a:xfrm>
          <a:prstGeom prst="line">
            <a:avLst/>
          </a:prstGeom>
          <a:noFill/>
          <a:ln w="19050">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52614" name="Line 6"/>
          <p:cNvSpPr>
            <a:spLocks noChangeShapeType="1"/>
          </p:cNvSpPr>
          <p:nvPr/>
        </p:nvSpPr>
        <p:spPr bwMode="auto">
          <a:xfrm>
            <a:off x="5690446" y="3041650"/>
            <a:ext cx="0" cy="1803400"/>
          </a:xfrm>
          <a:prstGeom prst="line">
            <a:avLst/>
          </a:prstGeom>
          <a:noFill/>
          <a:ln w="19050">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52615" name="Line 7"/>
          <p:cNvSpPr>
            <a:spLocks noChangeShapeType="1"/>
          </p:cNvSpPr>
          <p:nvPr/>
        </p:nvSpPr>
        <p:spPr bwMode="auto">
          <a:xfrm>
            <a:off x="1848814" y="2284413"/>
            <a:ext cx="3841633" cy="0"/>
          </a:xfrm>
          <a:prstGeom prst="line">
            <a:avLst/>
          </a:prstGeom>
          <a:noFill/>
          <a:ln w="25400">
            <a:solidFill>
              <a:srgbClr val="FF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aphicFrame>
        <p:nvGraphicFramePr>
          <p:cNvPr id="452616" name="Object 8"/>
          <p:cNvGraphicFramePr>
            <a:graphicFrameLocks noChangeAspect="1"/>
          </p:cNvGraphicFramePr>
          <p:nvPr/>
        </p:nvGraphicFramePr>
        <p:xfrm>
          <a:off x="3555735" y="2343150"/>
          <a:ext cx="412964" cy="342900"/>
        </p:xfrm>
        <a:graphic>
          <a:graphicData uri="http://schemas.openxmlformats.org/presentationml/2006/ole">
            <mc:AlternateContent xmlns:mc="http://schemas.openxmlformats.org/markup-compatibility/2006">
              <mc:Choice xmlns:v="urn:schemas-microsoft-com:vml" Requires="v">
                <p:oleObj spid="_x0000_s6145" name="公式" r:id="rId1" imgW="2743200" imgH="3048000" progId="Equation.3">
                  <p:embed/>
                </p:oleObj>
              </mc:Choice>
              <mc:Fallback>
                <p:oleObj name="公式" r:id="rId1" imgW="2743200" imgH="3048000" progId="Equation.3">
                  <p:embed/>
                  <p:pic>
                    <p:nvPicPr>
                      <p:cNvPr id="0" name="图片 6144"/>
                      <p:cNvPicPr>
                        <a:picLocks noChangeAspect="1"/>
                      </p:cNvPicPr>
                      <p:nvPr/>
                    </p:nvPicPr>
                    <p:blipFill>
                      <a:blip r:embed="rId2"/>
                      <a:stretch>
                        <a:fillRect/>
                      </a:stretch>
                    </p:blipFill>
                    <p:spPr>
                      <a:xfrm>
                        <a:off x="3555735" y="2343150"/>
                        <a:ext cx="412964" cy="342900"/>
                      </a:xfrm>
                      <a:prstGeom prst="rect">
                        <a:avLst/>
                      </a:prstGeom>
                      <a:noFill/>
                      <a:ln w="9525">
                        <a:noFill/>
                      </a:ln>
                    </p:spPr>
                  </p:pic>
                </p:oleObj>
              </mc:Fallback>
            </mc:AlternateContent>
          </a:graphicData>
        </a:graphic>
      </p:graphicFrame>
      <p:sp>
        <p:nvSpPr>
          <p:cNvPr id="452617" name="Oval 9"/>
          <p:cNvSpPr>
            <a:spLocks noChangeArrowheads="1"/>
          </p:cNvSpPr>
          <p:nvPr/>
        </p:nvSpPr>
        <p:spPr bwMode="auto">
          <a:xfrm>
            <a:off x="1728099" y="3994151"/>
            <a:ext cx="239309" cy="180975"/>
          </a:xfrm>
          <a:prstGeom prst="ellipse">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2618" name="Line 10"/>
          <p:cNvSpPr>
            <a:spLocks noChangeShapeType="1"/>
          </p:cNvSpPr>
          <p:nvPr/>
        </p:nvSpPr>
        <p:spPr bwMode="auto">
          <a:xfrm>
            <a:off x="1850931" y="4084638"/>
            <a:ext cx="3841633" cy="0"/>
          </a:xfrm>
          <a:prstGeom prst="line">
            <a:avLst/>
          </a:prstGeom>
          <a:noFill/>
          <a:ln w="25400">
            <a:solidFill>
              <a:srgbClr val="FF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aphicFrame>
        <p:nvGraphicFramePr>
          <p:cNvPr id="452619" name="Object 11"/>
          <p:cNvGraphicFramePr>
            <a:graphicFrameLocks noChangeAspect="1"/>
          </p:cNvGraphicFramePr>
          <p:nvPr/>
        </p:nvGraphicFramePr>
        <p:xfrm>
          <a:off x="3547264" y="4143375"/>
          <a:ext cx="412964" cy="342900"/>
        </p:xfrm>
        <a:graphic>
          <a:graphicData uri="http://schemas.openxmlformats.org/presentationml/2006/ole">
            <mc:AlternateContent xmlns:mc="http://schemas.openxmlformats.org/markup-compatibility/2006">
              <mc:Choice xmlns:v="urn:schemas-microsoft-com:vml" Requires="v">
                <p:oleObj spid="_x0000_s6146" name="公式" r:id="rId3" imgW="2743200" imgH="3048000" progId="Equation.3">
                  <p:embed/>
                </p:oleObj>
              </mc:Choice>
              <mc:Fallback>
                <p:oleObj name="公式" r:id="rId3" imgW="2743200" imgH="3048000" progId="Equation.3">
                  <p:embed/>
                  <p:pic>
                    <p:nvPicPr>
                      <p:cNvPr id="0" name="图片 6145"/>
                      <p:cNvPicPr>
                        <a:picLocks noChangeAspect="1"/>
                      </p:cNvPicPr>
                      <p:nvPr/>
                    </p:nvPicPr>
                    <p:blipFill>
                      <a:blip r:embed="rId2"/>
                      <a:stretch>
                        <a:fillRect/>
                      </a:stretch>
                    </p:blipFill>
                    <p:spPr>
                      <a:xfrm>
                        <a:off x="3547264" y="4143375"/>
                        <a:ext cx="412964" cy="342900"/>
                      </a:xfrm>
                      <a:prstGeom prst="rect">
                        <a:avLst/>
                      </a:prstGeom>
                      <a:noFill/>
                      <a:ln w="9525">
                        <a:noFill/>
                      </a:ln>
                    </p:spPr>
                  </p:pic>
                </p:oleObj>
              </mc:Fallback>
            </mc:AlternateContent>
          </a:graphicData>
        </a:graphic>
      </p:graphicFrame>
      <p:graphicFrame>
        <p:nvGraphicFramePr>
          <p:cNvPr id="452620" name="Object 12"/>
          <p:cNvGraphicFramePr>
            <a:graphicFrameLocks noChangeAspect="1"/>
          </p:cNvGraphicFramePr>
          <p:nvPr/>
        </p:nvGraphicFramePr>
        <p:xfrm>
          <a:off x="1207128" y="3829051"/>
          <a:ext cx="550620" cy="550863"/>
        </p:xfrm>
        <a:graphic>
          <a:graphicData uri="http://schemas.openxmlformats.org/presentationml/2006/ole">
            <mc:AlternateContent xmlns:mc="http://schemas.openxmlformats.org/markup-compatibility/2006">
              <mc:Choice xmlns:v="urn:schemas-microsoft-com:vml" Requires="v">
                <p:oleObj spid="_x0000_s6147" name="公式" r:id="rId4" imgW="3657600" imgH="4876800" progId="Equation.3">
                  <p:embed/>
                </p:oleObj>
              </mc:Choice>
              <mc:Fallback>
                <p:oleObj name="公式" r:id="rId4" imgW="3657600" imgH="4876800" progId="Equation.3">
                  <p:embed/>
                  <p:pic>
                    <p:nvPicPr>
                      <p:cNvPr id="0" name="图片 6146"/>
                      <p:cNvPicPr>
                        <a:picLocks noChangeAspect="1"/>
                      </p:cNvPicPr>
                      <p:nvPr/>
                    </p:nvPicPr>
                    <p:blipFill>
                      <a:blip r:embed="rId5"/>
                      <a:stretch>
                        <a:fillRect/>
                      </a:stretch>
                    </p:blipFill>
                    <p:spPr>
                      <a:xfrm>
                        <a:off x="1207128" y="3829051"/>
                        <a:ext cx="550620" cy="550863"/>
                      </a:xfrm>
                      <a:prstGeom prst="rect">
                        <a:avLst/>
                      </a:prstGeom>
                      <a:noFill/>
                      <a:ln w="9525">
                        <a:noFill/>
                      </a:ln>
                    </p:spPr>
                  </p:pic>
                </p:oleObj>
              </mc:Fallback>
            </mc:AlternateContent>
          </a:graphicData>
        </a:graphic>
      </p:graphicFrame>
      <p:sp>
        <p:nvSpPr>
          <p:cNvPr id="452621" name="AutoShape 13"/>
          <p:cNvSpPr>
            <a:spLocks noChangeArrowheads="1"/>
          </p:cNvSpPr>
          <p:nvPr/>
        </p:nvSpPr>
        <p:spPr bwMode="auto">
          <a:xfrm>
            <a:off x="3388431" y="3019425"/>
            <a:ext cx="781457" cy="719138"/>
          </a:xfrm>
          <a:prstGeom prst="downArrow">
            <a:avLst>
              <a:gd name="adj1" fmla="val 50000"/>
              <a:gd name="adj2" fmla="val 30691"/>
            </a:avLst>
          </a:prstGeom>
          <a:solidFill>
            <a:srgbClr val="FFFF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p>
        </p:txBody>
      </p:sp>
      <p:sp>
        <p:nvSpPr>
          <p:cNvPr id="452622" name="Text Box 14"/>
          <p:cNvSpPr txBox="1">
            <a:spLocks noChangeArrowheads="1"/>
          </p:cNvSpPr>
          <p:nvPr/>
        </p:nvSpPr>
        <p:spPr bwMode="auto">
          <a:xfrm>
            <a:off x="5895869" y="1070670"/>
            <a:ext cx="559091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50000"/>
              </a:lnSpc>
              <a:spcBef>
                <a:spcPct val="0"/>
              </a:spcBef>
            </a:pPr>
            <a:r>
              <a:rPr lang="zh-CN" altLang="en-US" sz="2400" b="1" dirty="0">
                <a:solidFill>
                  <a:srgbClr val="0000FF"/>
                </a:solidFill>
                <a:latin typeface="宋体" panose="02010600030101010101" pitchFamily="2" charset="-122"/>
              </a:rPr>
              <a:t>一个半径为</a:t>
            </a:r>
            <a:r>
              <a:rPr lang="en-US" altLang="zh-CN" sz="2400" b="1" dirty="0">
                <a:solidFill>
                  <a:srgbClr val="0000FF"/>
                </a:solidFill>
                <a:latin typeface="宋体" panose="02010600030101010101" pitchFamily="2" charset="-122"/>
              </a:rPr>
              <a:t>R</a:t>
            </a:r>
            <a:r>
              <a:rPr lang="zh-CN" altLang="en-US" sz="2400" b="1" dirty="0">
                <a:solidFill>
                  <a:srgbClr val="0000FF"/>
                </a:solidFill>
                <a:latin typeface="宋体" panose="02010600030101010101" pitchFamily="2" charset="-122"/>
              </a:rPr>
              <a:t>的均匀带电球体（或球壳）在外部产生的电场，与一个位于球心的、电荷量相等的点电荷产生的电场相同，球外各点的电场强度：</a:t>
            </a:r>
            <a:endParaRPr lang="zh-CN" altLang="en-US" sz="2400" b="1" dirty="0">
              <a:solidFill>
                <a:srgbClr val="0000FF"/>
              </a:solidFill>
              <a:latin typeface="宋体" panose="02010600030101010101" pitchFamily="2" charset="-122"/>
            </a:endParaRPr>
          </a:p>
        </p:txBody>
      </p:sp>
      <p:graphicFrame>
        <p:nvGraphicFramePr>
          <p:cNvPr id="452623" name="Object 15"/>
          <p:cNvGraphicFramePr>
            <a:graphicFrameLocks noChangeAspect="1"/>
          </p:cNvGraphicFramePr>
          <p:nvPr/>
        </p:nvGraphicFramePr>
        <p:xfrm>
          <a:off x="6558732" y="4500564"/>
          <a:ext cx="1787397" cy="922337"/>
        </p:xfrm>
        <a:graphic>
          <a:graphicData uri="http://schemas.openxmlformats.org/presentationml/2006/ole">
            <mc:AlternateContent xmlns:mc="http://schemas.openxmlformats.org/markup-compatibility/2006">
              <mc:Choice xmlns:v="urn:schemas-microsoft-com:vml" Requires="v">
                <p:oleObj spid="_x0000_s6148" name="公式" r:id="rId6" imgW="489585" imgH="334645" progId="Equation.3">
                  <p:embed/>
                </p:oleObj>
              </mc:Choice>
              <mc:Fallback>
                <p:oleObj name="公式" r:id="rId6" imgW="489585" imgH="334645" progId="Equation.3">
                  <p:embed/>
                  <p:pic>
                    <p:nvPicPr>
                      <p:cNvPr id="0" name="图片 6147"/>
                      <p:cNvPicPr>
                        <a:picLocks noChangeAspect="1"/>
                      </p:cNvPicPr>
                      <p:nvPr/>
                    </p:nvPicPr>
                    <p:blipFill>
                      <a:blip r:embed="rId7"/>
                      <a:stretch>
                        <a:fillRect/>
                      </a:stretch>
                    </p:blipFill>
                    <p:spPr>
                      <a:xfrm>
                        <a:off x="6558732" y="4500564"/>
                        <a:ext cx="1787397" cy="922337"/>
                      </a:xfrm>
                      <a:prstGeom prst="rect">
                        <a:avLst/>
                      </a:prstGeom>
                      <a:noFill/>
                      <a:ln w="9525">
                        <a:noFill/>
                      </a:ln>
                    </p:spPr>
                  </p:pic>
                </p:oleObj>
              </mc:Fallback>
            </mc:AlternateContent>
          </a:graphicData>
        </a:graphic>
      </p:graphicFrame>
      <p:sp>
        <p:nvSpPr>
          <p:cNvPr id="452624" name="Text Box 16"/>
          <p:cNvSpPr txBox="1">
            <a:spLocks noChangeArrowheads="1"/>
          </p:cNvSpPr>
          <p:nvPr/>
        </p:nvSpPr>
        <p:spPr bwMode="auto">
          <a:xfrm>
            <a:off x="8784506" y="4244885"/>
            <a:ext cx="2702273" cy="1130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50000"/>
              </a:lnSpc>
              <a:spcBef>
                <a:spcPct val="0"/>
              </a:spcBef>
            </a:pPr>
            <a:r>
              <a:rPr lang="en-US" altLang="zh-CN" sz="2400" b="1" i="1" dirty="0">
                <a:solidFill>
                  <a:srgbClr val="FF0000"/>
                </a:solidFill>
                <a:latin typeface="Times New Roman" panose="02020603050405020304" pitchFamily="18" charset="0"/>
                <a:cs typeface="Times New Roman" panose="02020603050405020304" pitchFamily="18" charset="0"/>
              </a:rPr>
              <a:t>r</a:t>
            </a:r>
            <a:r>
              <a:rPr lang="en-US" altLang="zh-CN" sz="2400" b="1" dirty="0">
                <a:solidFill>
                  <a:srgbClr val="FF0000"/>
                </a:solidFill>
                <a:latin typeface="Times New Roman" panose="02020603050405020304" pitchFamily="18" charset="0"/>
                <a:cs typeface="Times New Roman" panose="02020603050405020304" pitchFamily="18" charset="0"/>
              </a:rPr>
              <a:t>&gt;</a:t>
            </a:r>
            <a:r>
              <a:rPr lang="en-US" altLang="zh-CN" sz="2400" b="1" i="1" dirty="0">
                <a:solidFill>
                  <a:srgbClr val="FF0000"/>
                </a:solidFill>
                <a:latin typeface="Times New Roman" panose="02020603050405020304" pitchFamily="18" charset="0"/>
                <a:cs typeface="Times New Roman" panose="02020603050405020304" pitchFamily="18" charset="0"/>
              </a:rPr>
              <a:t>R</a:t>
            </a:r>
            <a:r>
              <a:rPr lang="zh-CN" altLang="en-US" sz="2400" b="1" dirty="0">
                <a:solidFill>
                  <a:srgbClr val="FF0000"/>
                </a:solidFill>
                <a:latin typeface="Times New Roman" panose="02020603050405020304" pitchFamily="18" charset="0"/>
                <a:cs typeface="Times New Roman" panose="02020603050405020304" pitchFamily="18" charset="0"/>
              </a:rPr>
              <a:t>，</a:t>
            </a:r>
            <a:r>
              <a:rPr lang="en-US" altLang="zh-CN" sz="2400" b="1" i="1" dirty="0">
                <a:solidFill>
                  <a:srgbClr val="FF0000"/>
                </a:solidFill>
                <a:latin typeface="Times New Roman" panose="02020603050405020304" pitchFamily="18" charset="0"/>
                <a:cs typeface="Times New Roman" panose="02020603050405020304" pitchFamily="18" charset="0"/>
              </a:rPr>
              <a:t>Q</a:t>
            </a:r>
            <a:r>
              <a:rPr lang="zh-CN" altLang="en-US" sz="2400" b="1" dirty="0">
                <a:solidFill>
                  <a:srgbClr val="FF0000"/>
                </a:solidFill>
                <a:latin typeface="Times New Roman" panose="02020603050405020304" pitchFamily="18" charset="0"/>
                <a:cs typeface="Times New Roman" panose="02020603050405020304" pitchFamily="18" charset="0"/>
              </a:rPr>
              <a:t>是整个球体所带的电荷量</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452625" name="Object 17"/>
          <p:cNvGraphicFramePr>
            <a:graphicFrameLocks noChangeAspect="1"/>
          </p:cNvGraphicFramePr>
          <p:nvPr/>
        </p:nvGraphicFramePr>
        <p:xfrm>
          <a:off x="1279133" y="2033588"/>
          <a:ext cx="550620" cy="550862"/>
        </p:xfrm>
        <a:graphic>
          <a:graphicData uri="http://schemas.openxmlformats.org/presentationml/2006/ole">
            <mc:AlternateContent xmlns:mc="http://schemas.openxmlformats.org/markup-compatibility/2006">
              <mc:Choice xmlns:v="urn:schemas-microsoft-com:vml" Requires="v">
                <p:oleObj spid="_x0000_s6149" name="公式" r:id="rId8" imgW="3657600" imgH="4876800" progId="Equation.3">
                  <p:embed/>
                </p:oleObj>
              </mc:Choice>
              <mc:Fallback>
                <p:oleObj name="公式" r:id="rId8" imgW="3657600" imgH="4876800" progId="Equation.3">
                  <p:embed/>
                  <p:pic>
                    <p:nvPicPr>
                      <p:cNvPr id="0" name="图片 6148"/>
                      <p:cNvPicPr>
                        <a:picLocks noChangeAspect="1"/>
                      </p:cNvPicPr>
                      <p:nvPr/>
                    </p:nvPicPr>
                    <p:blipFill>
                      <a:blip r:embed="rId5"/>
                      <a:stretch>
                        <a:fillRect/>
                      </a:stretch>
                    </p:blipFill>
                    <p:spPr>
                      <a:xfrm>
                        <a:off x="1279133" y="2033588"/>
                        <a:ext cx="550620" cy="550862"/>
                      </a:xfrm>
                      <a:prstGeom prst="rect">
                        <a:avLst/>
                      </a:prstGeom>
                      <a:noFill/>
                      <a:ln w="9525">
                        <a:noFill/>
                      </a:ln>
                    </p:spPr>
                  </p:pic>
                </p:oleObj>
              </mc:Fallback>
            </mc:AlternateContent>
          </a:graphicData>
        </a:graphic>
      </p:graphicFrame>
      <p:sp>
        <p:nvSpPr>
          <p:cNvPr id="452626" name="Oval 18"/>
          <p:cNvSpPr>
            <a:spLocks noChangeArrowheads="1"/>
          </p:cNvSpPr>
          <p:nvPr/>
        </p:nvSpPr>
        <p:spPr bwMode="auto">
          <a:xfrm>
            <a:off x="5616323" y="2239964"/>
            <a:ext cx="120714" cy="90487"/>
          </a:xfrm>
          <a:prstGeom prst="ellipse">
            <a:avLst/>
          </a:prstGeom>
          <a:solidFill>
            <a:schemeClr val="tx2"/>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2627" name="Oval 19"/>
          <p:cNvSpPr>
            <a:spLocks noChangeArrowheads="1"/>
          </p:cNvSpPr>
          <p:nvPr/>
        </p:nvSpPr>
        <p:spPr bwMode="auto">
          <a:xfrm>
            <a:off x="5616323" y="4027489"/>
            <a:ext cx="120714" cy="90487"/>
          </a:xfrm>
          <a:prstGeom prst="ellipse">
            <a:avLst/>
          </a:prstGeom>
          <a:solidFill>
            <a:schemeClr val="tx2"/>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526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26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26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26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26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26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52621"/>
                                        </p:tgtEl>
                                        <p:attrNameLst>
                                          <p:attrName>style.visibility</p:attrName>
                                        </p:attrNameLst>
                                      </p:cBhvr>
                                      <p:to>
                                        <p:strVal val="visible"/>
                                      </p:to>
                                    </p:set>
                                    <p:animEffect transition="in" filter="wipe(up)">
                                      <p:cBhvr>
                                        <p:cTn id="21" dur="500"/>
                                        <p:tgtEl>
                                          <p:spTgt spid="452621"/>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4526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26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26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526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526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26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26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526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452623"/>
                                        </p:tgtEl>
                                        <p:attrNameLst>
                                          <p:attrName>style.visibility</p:attrName>
                                        </p:attrNameLst>
                                      </p:cBhvr>
                                      <p:to>
                                        <p:strVal val="visible"/>
                                      </p:to>
                                    </p:set>
                                    <p:animEffect transition="in" filter="wipe(left)">
                                      <p:cBhvr>
                                        <p:cTn id="45" dur="500"/>
                                        <p:tgtEl>
                                          <p:spTgt spid="452623"/>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ntr" presetSubtype="12" fill="hold" grpId="0" nodeType="clickEffect">
                                  <p:stCondLst>
                                    <p:cond delay="0"/>
                                  </p:stCondLst>
                                  <p:childTnLst>
                                    <p:set>
                                      <p:cBhvr>
                                        <p:cTn id="49" dur="1" fill="hold">
                                          <p:stCondLst>
                                            <p:cond delay="0"/>
                                          </p:stCondLst>
                                        </p:cTn>
                                        <p:tgtEl>
                                          <p:spTgt spid="452624"/>
                                        </p:tgtEl>
                                        <p:attrNameLst>
                                          <p:attrName>style.visibility</p:attrName>
                                        </p:attrNameLst>
                                      </p:cBhvr>
                                      <p:to>
                                        <p:strVal val="visible"/>
                                      </p:to>
                                    </p:set>
                                    <p:animEffect transition="in" filter="strips(downLeft)">
                                      <p:cBhvr>
                                        <p:cTn id="50" dur="500"/>
                                        <p:tgtEl>
                                          <p:spTgt spid="452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11" grpId="0" animBg="1"/>
      <p:bldP spid="452612" grpId="0" animBg="1"/>
      <p:bldP spid="452613" grpId="0" animBg="1"/>
      <p:bldP spid="452614" grpId="0" animBg="1"/>
      <p:bldP spid="452615" grpId="0" animBg="1"/>
      <p:bldP spid="452617" grpId="0" animBg="1"/>
      <p:bldP spid="452618" grpId="0" animBg="1"/>
      <p:bldP spid="452621" grpId="0" animBg="1"/>
      <p:bldP spid="452622" grpId="0"/>
      <p:bldP spid="452624" grpId="0"/>
      <p:bldP spid="452626" grpId="0" animBg="1"/>
      <p:bldP spid="4526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3156" name="Text Box 4"/>
          <p:cNvSpPr txBox="1">
            <a:spLocks noChangeArrowheads="1"/>
          </p:cNvSpPr>
          <p:nvPr/>
        </p:nvSpPr>
        <p:spPr bwMode="auto">
          <a:xfrm>
            <a:off x="410210" y="692150"/>
            <a:ext cx="10602595" cy="378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l">
              <a:lnSpc>
                <a:spcPct val="150000"/>
              </a:lnSpc>
              <a:spcBef>
                <a:spcPct val="0"/>
              </a:spcBef>
            </a:pPr>
            <a:r>
              <a:rPr lang="zh-CN" altLang="en-US" sz="3200" b="1" dirty="0" smtClean="0">
                <a:solidFill>
                  <a:srgbClr val="0000FF"/>
                </a:solidFill>
                <a:latin typeface="黑体" panose="02010609060101010101" pitchFamily="49" charset="-122"/>
                <a:ea typeface="黑体" panose="02010609060101010101" pitchFamily="49" charset="-122"/>
              </a:rPr>
              <a:t>求解电场强度</a:t>
            </a:r>
            <a:r>
              <a:rPr lang="zh-CN" altLang="en-US" sz="3200" b="1" dirty="0">
                <a:solidFill>
                  <a:srgbClr val="0000FF"/>
                </a:solidFill>
                <a:latin typeface="黑体" panose="02010609060101010101" pitchFamily="49" charset="-122"/>
                <a:ea typeface="黑体" panose="02010609060101010101" pitchFamily="49" charset="-122"/>
              </a:rPr>
              <a:t>的方法总结：</a:t>
            </a:r>
            <a:endParaRPr lang="zh-CN" altLang="en-US" sz="3200" b="1" dirty="0">
              <a:solidFill>
                <a:srgbClr val="0000FF"/>
              </a:solidFill>
              <a:latin typeface="黑体" panose="02010609060101010101" pitchFamily="49" charset="-122"/>
              <a:ea typeface="黑体" panose="02010609060101010101" pitchFamily="49" charset="-122"/>
            </a:endParaRPr>
          </a:p>
          <a:p>
            <a:pPr algn="l">
              <a:lnSpc>
                <a:spcPct val="150000"/>
              </a:lnSpc>
              <a:spcBef>
                <a:spcPct val="0"/>
              </a:spcBef>
            </a:pPr>
            <a:r>
              <a:rPr lang="zh-CN" altLang="en-US" sz="3200" b="1" dirty="0">
                <a:solidFill>
                  <a:srgbClr val="0000FF"/>
                </a:solidFill>
                <a:latin typeface="黑体" panose="02010609060101010101" pitchFamily="49" charset="-122"/>
                <a:ea typeface="黑体" panose="02010609060101010101" pitchFamily="49" charset="-122"/>
              </a:rPr>
              <a:t>（</a:t>
            </a:r>
            <a:r>
              <a:rPr lang="en-US" altLang="zh-CN" sz="3200" b="1" dirty="0">
                <a:solidFill>
                  <a:srgbClr val="0000FF"/>
                </a:solidFill>
                <a:latin typeface="黑体" panose="02010609060101010101" pitchFamily="49" charset="-122"/>
                <a:ea typeface="黑体" panose="02010609060101010101" pitchFamily="49" charset="-122"/>
              </a:rPr>
              <a:t>1</a:t>
            </a:r>
            <a:r>
              <a:rPr lang="zh-CN" altLang="en-US" sz="3200" b="1" dirty="0">
                <a:solidFill>
                  <a:srgbClr val="0000FF"/>
                </a:solidFill>
                <a:latin typeface="黑体" panose="02010609060101010101" pitchFamily="49" charset="-122"/>
                <a:ea typeface="黑体" panose="02010609060101010101" pitchFamily="49" charset="-122"/>
              </a:rPr>
              <a:t>）公式法：</a:t>
            </a:r>
            <a:endParaRPr lang="zh-CN" altLang="en-US" sz="3200" b="1" dirty="0">
              <a:solidFill>
                <a:srgbClr val="0000FF"/>
              </a:solidFill>
              <a:latin typeface="黑体" panose="02010609060101010101" pitchFamily="49" charset="-122"/>
              <a:ea typeface="黑体" panose="02010609060101010101" pitchFamily="49" charset="-122"/>
            </a:endParaRPr>
          </a:p>
          <a:p>
            <a:pPr algn="l">
              <a:lnSpc>
                <a:spcPct val="150000"/>
              </a:lnSpc>
              <a:spcBef>
                <a:spcPct val="0"/>
              </a:spcBef>
            </a:pPr>
            <a:r>
              <a:rPr lang="zh-CN" altLang="en-US" sz="3200" b="1" dirty="0">
                <a:solidFill>
                  <a:srgbClr val="0000FF"/>
                </a:solidFill>
                <a:latin typeface="黑体" panose="02010609060101010101" pitchFamily="49" charset="-122"/>
                <a:ea typeface="黑体" panose="02010609060101010101" pitchFamily="49" charset="-122"/>
              </a:rPr>
              <a:t>（</a:t>
            </a:r>
            <a:r>
              <a:rPr lang="en-US" altLang="zh-CN" sz="3200" b="1" dirty="0">
                <a:solidFill>
                  <a:srgbClr val="0000FF"/>
                </a:solidFill>
                <a:latin typeface="黑体" panose="02010609060101010101" pitchFamily="49" charset="-122"/>
                <a:ea typeface="黑体" panose="02010609060101010101" pitchFamily="49" charset="-122"/>
              </a:rPr>
              <a:t>2</a:t>
            </a:r>
            <a:r>
              <a:rPr lang="zh-CN" altLang="en-US" sz="3200" b="1" dirty="0">
                <a:solidFill>
                  <a:srgbClr val="0000FF"/>
                </a:solidFill>
                <a:latin typeface="黑体" panose="02010609060101010101" pitchFamily="49" charset="-122"/>
                <a:ea typeface="黑体" panose="02010609060101010101" pitchFamily="49" charset="-122"/>
              </a:rPr>
              <a:t>）叠加法：</a:t>
            </a:r>
            <a:endParaRPr lang="zh-CN" altLang="en-US" sz="3200" b="1" dirty="0">
              <a:solidFill>
                <a:srgbClr val="0000FF"/>
              </a:solidFill>
              <a:latin typeface="黑体" panose="02010609060101010101" pitchFamily="49" charset="-122"/>
              <a:ea typeface="黑体" panose="02010609060101010101" pitchFamily="49" charset="-122"/>
            </a:endParaRPr>
          </a:p>
          <a:p>
            <a:pPr algn="l">
              <a:lnSpc>
                <a:spcPct val="150000"/>
              </a:lnSpc>
              <a:spcBef>
                <a:spcPct val="0"/>
              </a:spcBef>
            </a:pPr>
            <a:r>
              <a:rPr lang="zh-CN" altLang="en-US" sz="3200" b="1" dirty="0">
                <a:solidFill>
                  <a:srgbClr val="0000FF"/>
                </a:solidFill>
                <a:latin typeface="黑体" panose="02010609060101010101" pitchFamily="49" charset="-122"/>
                <a:ea typeface="黑体" panose="02010609060101010101" pitchFamily="49" charset="-122"/>
              </a:rPr>
              <a:t>（</a:t>
            </a:r>
            <a:r>
              <a:rPr lang="en-US" altLang="zh-CN" sz="3200" b="1" dirty="0">
                <a:solidFill>
                  <a:srgbClr val="0000FF"/>
                </a:solidFill>
                <a:latin typeface="黑体" panose="02010609060101010101" pitchFamily="49" charset="-122"/>
                <a:ea typeface="黑体" panose="02010609060101010101" pitchFamily="49" charset="-122"/>
              </a:rPr>
              <a:t>3</a:t>
            </a:r>
            <a:r>
              <a:rPr lang="zh-CN" altLang="en-US" sz="3200" b="1" dirty="0">
                <a:solidFill>
                  <a:srgbClr val="0000FF"/>
                </a:solidFill>
                <a:latin typeface="黑体" panose="02010609060101010101" pitchFamily="49" charset="-122"/>
                <a:ea typeface="黑体" panose="02010609060101010101" pitchFamily="49" charset="-122"/>
              </a:rPr>
              <a:t>）等效法：</a:t>
            </a:r>
            <a:endParaRPr lang="zh-CN" altLang="en-US" sz="3200" b="1" dirty="0">
              <a:solidFill>
                <a:srgbClr val="0000FF"/>
              </a:solidFill>
              <a:latin typeface="黑体" panose="02010609060101010101" pitchFamily="49" charset="-122"/>
              <a:ea typeface="黑体" panose="02010609060101010101" pitchFamily="49" charset="-122"/>
            </a:endParaRPr>
          </a:p>
          <a:p>
            <a:pPr algn="l">
              <a:lnSpc>
                <a:spcPct val="150000"/>
              </a:lnSpc>
              <a:spcBef>
                <a:spcPct val="0"/>
              </a:spcBef>
            </a:pPr>
            <a:r>
              <a:rPr lang="zh-CN" altLang="en-US" sz="3200" b="1" dirty="0">
                <a:solidFill>
                  <a:srgbClr val="0000FF"/>
                </a:solidFill>
                <a:latin typeface="黑体" panose="02010609060101010101" pitchFamily="49" charset="-122"/>
                <a:ea typeface="黑体" panose="02010609060101010101" pitchFamily="49" charset="-122"/>
              </a:rPr>
              <a:t>（</a:t>
            </a:r>
            <a:r>
              <a:rPr lang="en-US" altLang="zh-CN" sz="3200" b="1" dirty="0">
                <a:solidFill>
                  <a:srgbClr val="0000FF"/>
                </a:solidFill>
                <a:latin typeface="黑体" panose="02010609060101010101" pitchFamily="49" charset="-122"/>
                <a:ea typeface="黑体" panose="02010609060101010101" pitchFamily="49" charset="-122"/>
              </a:rPr>
              <a:t>4</a:t>
            </a:r>
            <a:r>
              <a:rPr lang="zh-CN" altLang="en-US" sz="3200" b="1" dirty="0">
                <a:solidFill>
                  <a:srgbClr val="0000FF"/>
                </a:solidFill>
                <a:latin typeface="黑体" panose="02010609060101010101" pitchFamily="49" charset="-122"/>
                <a:ea typeface="黑体" panose="02010609060101010101" pitchFamily="49" charset="-122"/>
              </a:rPr>
              <a:t>）对称法：均匀带电圆环、薄板、球壳、正多边形</a:t>
            </a:r>
            <a:r>
              <a:rPr lang="en-US" altLang="zh-CN" sz="3200" b="1" dirty="0">
                <a:solidFill>
                  <a:srgbClr val="0000FF"/>
                </a:solidFill>
                <a:latin typeface="黑体" panose="02010609060101010101" pitchFamily="49" charset="-122"/>
                <a:ea typeface="黑体" panose="02010609060101010101" pitchFamily="49" charset="-122"/>
              </a:rPr>
              <a:t>……</a:t>
            </a:r>
            <a:endParaRPr lang="en-US" altLang="zh-CN" sz="3200" b="1" dirty="0">
              <a:solidFill>
                <a:srgbClr val="0000FF"/>
              </a:solidFill>
              <a:latin typeface="黑体" panose="02010609060101010101" pitchFamily="49" charset="-122"/>
              <a:ea typeface="黑体" panose="02010609060101010101" pitchFamily="49" charset="-122"/>
            </a:endParaRPr>
          </a:p>
        </p:txBody>
      </p:sp>
      <p:graphicFrame>
        <p:nvGraphicFramePr>
          <p:cNvPr id="39" name="对象 38">
            <a:hlinkClick r:id="" action="ppaction://ole?verb="/>
          </p:cNvPr>
          <p:cNvGraphicFramePr>
            <a:graphicFrameLocks noChangeAspect="1"/>
          </p:cNvGraphicFramePr>
          <p:nvPr/>
        </p:nvGraphicFramePr>
        <p:xfrm>
          <a:off x="3146425" y="1484630"/>
          <a:ext cx="1740535" cy="837565"/>
        </p:xfrm>
        <a:graphic>
          <a:graphicData uri="http://schemas.openxmlformats.org/presentationml/2006/ole">
            <mc:AlternateContent xmlns:mc="http://schemas.openxmlformats.org/markup-compatibility/2006">
              <mc:Choice xmlns:v="urn:schemas-microsoft-com:vml" Requires="v">
                <p:oleObj spid="_x0000_s1025" name="" r:id="rId1" imgW="736600" imgH="419100" progId="Equation.KSEE3">
                  <p:embed/>
                </p:oleObj>
              </mc:Choice>
              <mc:Fallback>
                <p:oleObj name="" r:id="rId1" imgW="736600" imgH="419100" progId="Equation.KSEE3">
                  <p:embed/>
                  <p:pic>
                    <p:nvPicPr>
                      <p:cNvPr id="0" name="图片 1024"/>
                      <p:cNvPicPr/>
                      <p:nvPr/>
                    </p:nvPicPr>
                    <p:blipFill>
                      <a:blip r:embed="rId2"/>
                      <a:stretch>
                        <a:fillRect/>
                      </a:stretch>
                    </p:blipFill>
                    <p:spPr>
                      <a:xfrm>
                        <a:off x="3146425" y="1484630"/>
                        <a:ext cx="1740535" cy="837565"/>
                      </a:xfrm>
                      <a:prstGeom prst="rect">
                        <a:avLst/>
                      </a:prstGeom>
                      <a:solidFill>
                        <a:srgbClr val="FFFF00"/>
                      </a:solidFill>
                    </p:spPr>
                  </p:pic>
                </p:oleObj>
              </mc:Fallback>
            </mc:AlternateContent>
          </a:graphicData>
        </a:graphic>
      </p:graphicFrame>
      <p:sp>
        <p:nvSpPr>
          <p:cNvPr id="2" name="平行四边形 1"/>
          <p:cNvSpPr/>
          <p:nvPr/>
        </p:nvSpPr>
        <p:spPr>
          <a:xfrm>
            <a:off x="3146425" y="2492375"/>
            <a:ext cx="503555" cy="28829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3156">
                                            <p:txEl>
                                              <p:pRg st="1" end="1"/>
                                            </p:txEl>
                                          </p:spTgt>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39"/>
                                        </p:tgtEl>
                                        <p:attrNameLst>
                                          <p:attrName>style.visibility</p:attrName>
                                        </p:attrNameLst>
                                      </p:cBhvr>
                                      <p:to>
                                        <p:strVal val="visible"/>
                                      </p:to>
                                    </p:set>
                                    <p:anim calcmode="lin" valueType="num">
                                      <p:cBhvr additive="base">
                                        <p:cTn id="9" dur="500" fill="hold"/>
                                        <p:tgtEl>
                                          <p:spTgt spid="39"/>
                                        </p:tgtEl>
                                        <p:attrNameLst>
                                          <p:attrName>ppt_x</p:attrName>
                                        </p:attrNameLst>
                                      </p:cBhvr>
                                      <p:tavLst>
                                        <p:tav tm="0">
                                          <p:val>
                                            <p:strVal val="#ppt_x"/>
                                          </p:val>
                                        </p:tav>
                                        <p:tav tm="100000">
                                          <p:val>
                                            <p:strVal val="#ppt_x"/>
                                          </p:val>
                                        </p:tav>
                                      </p:tavLst>
                                    </p:anim>
                                    <p:anim calcmode="lin" valueType="num">
                                      <p:cBhvr additive="base">
                                        <p:cTn id="1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315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33156">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3315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 name="文本框 23"/>
          <p:cNvSpPr txBox="1"/>
          <p:nvPr/>
        </p:nvSpPr>
        <p:spPr>
          <a:xfrm>
            <a:off x="50165" y="692785"/>
            <a:ext cx="11840210" cy="953135"/>
          </a:xfrm>
          <a:prstGeom prst="rect">
            <a:avLst/>
          </a:prstGeom>
          <a:noFill/>
        </p:spPr>
        <p:txBody>
          <a:bodyPr wrap="square" rtlCol="0" anchor="t">
            <a:spAutoFit/>
          </a:bodyPr>
          <a:p>
            <a:r>
              <a:rPr lang="zh-CN" altLang="en-US" sz="2800" b="1" dirty="0" smtClean="0">
                <a:solidFill>
                  <a:srgbClr val="0000FF"/>
                </a:solidFill>
                <a:sym typeface="+mn-ea"/>
              </a:rPr>
              <a:t>问题探究</a:t>
            </a:r>
            <a:r>
              <a:rPr lang="en-US" altLang="zh-CN" sz="2800" dirty="0">
                <a:solidFill>
                  <a:srgbClr val="0033CC"/>
                </a:solidFill>
                <a:ea typeface="黑体" panose="02010609060101010101" pitchFamily="49" charset="-122"/>
                <a:sym typeface="+mn-ea"/>
              </a:rPr>
              <a:t>5</a:t>
            </a:r>
            <a:r>
              <a:rPr lang="zh-CN" altLang="en-US" sz="2800" b="1" dirty="0" smtClean="0">
                <a:solidFill>
                  <a:srgbClr val="0000FF"/>
                </a:solidFill>
                <a:sym typeface="+mn-ea"/>
              </a:rPr>
              <a:t>：把头发屑悬浮在蓖麻油里，给油中电极通电，微屑会怎么分布呢？你能用几何方法形象的描绘这些电场的分布吗？</a:t>
            </a:r>
            <a:endParaRPr lang="zh-CN" altLang="en-US" sz="2800" dirty="0">
              <a:solidFill>
                <a:srgbClr val="0033CC"/>
              </a:solidFill>
              <a:ea typeface="黑体" panose="02010609060101010101" pitchFamily="49" charset="-122"/>
              <a:sym typeface="+mn-ea"/>
            </a:endParaRPr>
          </a:p>
        </p:txBody>
      </p:sp>
      <p:sp>
        <p:nvSpPr>
          <p:cNvPr id="5" name="Text Box 8"/>
          <p:cNvSpPr txBox="1">
            <a:spLocks noChangeArrowheads="1"/>
          </p:cNvSpPr>
          <p:nvPr/>
        </p:nvSpPr>
        <p:spPr bwMode="auto">
          <a:xfrm>
            <a:off x="0" y="0"/>
            <a:ext cx="2287905"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800" b="1" dirty="0">
                <a:solidFill>
                  <a:srgbClr val="FFFF00"/>
                </a:solidFill>
                <a:latin typeface="黑体" panose="02010609060101010101" pitchFamily="49" charset="-122"/>
                <a:ea typeface="黑体" panose="02010609060101010101" pitchFamily="49" charset="-122"/>
              </a:rPr>
              <a:t>课堂探究</a:t>
            </a:r>
            <a:endParaRPr lang="zh-CN" altLang="en-US" sz="2800" b="1" dirty="0">
              <a:solidFill>
                <a:srgbClr val="FFFF00"/>
              </a:solidFill>
              <a:latin typeface="黑体" panose="02010609060101010101" pitchFamily="49" charset="-122"/>
              <a:ea typeface="黑体" panose="02010609060101010101" pitchFamily="49" charset="-122"/>
            </a:endParaRPr>
          </a:p>
        </p:txBody>
      </p:sp>
      <p:pic>
        <p:nvPicPr>
          <p:cNvPr id="2" name="图片 1" descr="C:/Users/Administrator/AppData/Local/Temp/picturecompress_20210909222910/output_1.jpgoutput_1"/>
          <p:cNvPicPr>
            <a:picLocks noChangeAspect="1"/>
          </p:cNvPicPr>
          <p:nvPr/>
        </p:nvPicPr>
        <p:blipFill>
          <a:blip r:embed="rId1"/>
          <a:stretch>
            <a:fillRect/>
          </a:stretch>
        </p:blipFill>
        <p:spPr>
          <a:xfrm>
            <a:off x="2570480" y="2132330"/>
            <a:ext cx="5462905" cy="409702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C:/Users/Administrator/AppData/Local/Temp/picturecompress_20210909222944/output_1.jpgoutput_1"/>
          <p:cNvPicPr>
            <a:picLocks noChangeAspect="1"/>
          </p:cNvPicPr>
          <p:nvPr/>
        </p:nvPicPr>
        <p:blipFill>
          <a:blip r:embed="rId1"/>
          <a:srcRect l="10365" t="21404" r="18340" b="9860"/>
          <a:stretch>
            <a:fillRect/>
          </a:stretch>
        </p:blipFill>
        <p:spPr>
          <a:xfrm rot="16200000">
            <a:off x="6320790" y="111760"/>
            <a:ext cx="3063240" cy="3938270"/>
          </a:xfrm>
          <a:prstGeom prst="rect">
            <a:avLst/>
          </a:prstGeom>
        </p:spPr>
      </p:pic>
      <p:pic>
        <p:nvPicPr>
          <p:cNvPr id="3" name="图片 2" descr="C:/Users/Administrator/AppData/Local/Temp/picturecompress_20210909222944/output_2.jpgoutput_2"/>
          <p:cNvPicPr>
            <a:picLocks noChangeAspect="1"/>
          </p:cNvPicPr>
          <p:nvPr/>
        </p:nvPicPr>
        <p:blipFill>
          <a:blip r:embed="rId2"/>
          <a:srcRect l="14199" t="27389" r="19696" b="8854"/>
          <a:stretch>
            <a:fillRect/>
          </a:stretch>
        </p:blipFill>
        <p:spPr>
          <a:xfrm rot="5220000">
            <a:off x="6334760" y="3389630"/>
            <a:ext cx="2984500" cy="3837940"/>
          </a:xfrm>
          <a:prstGeom prst="rect">
            <a:avLst/>
          </a:prstGeom>
        </p:spPr>
      </p:pic>
      <p:pic>
        <p:nvPicPr>
          <p:cNvPr id="5" name="图片 4" descr="C:/Users/Administrator/AppData/Local/Temp/picturecompress_20210909222944/output_4.jpgoutput_4"/>
          <p:cNvPicPr>
            <a:picLocks noChangeAspect="1"/>
          </p:cNvPicPr>
          <p:nvPr/>
        </p:nvPicPr>
        <p:blipFill>
          <a:blip r:embed="rId3"/>
          <a:srcRect l="12617" t="13455" r="19248" b="15888"/>
          <a:stretch>
            <a:fillRect/>
          </a:stretch>
        </p:blipFill>
        <p:spPr>
          <a:xfrm>
            <a:off x="1490345" y="549275"/>
            <a:ext cx="3834765" cy="2983230"/>
          </a:xfrm>
          <a:prstGeom prst="rect">
            <a:avLst/>
          </a:prstGeom>
        </p:spPr>
      </p:pic>
      <p:pic>
        <p:nvPicPr>
          <p:cNvPr id="6" name="图片 5" descr="C:/Users/Administrator/AppData/Local/Temp/picturecompress_20210909222944/output_5.jpgoutput_5"/>
          <p:cNvPicPr>
            <a:picLocks noChangeAspect="1"/>
          </p:cNvPicPr>
          <p:nvPr/>
        </p:nvPicPr>
        <p:blipFill>
          <a:blip r:embed="rId4"/>
          <a:srcRect l="5585" r="14323" b="13075"/>
          <a:stretch>
            <a:fillRect/>
          </a:stretch>
        </p:blipFill>
        <p:spPr>
          <a:xfrm>
            <a:off x="1490345" y="3861435"/>
            <a:ext cx="3713480" cy="30226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7" name="Text Box 3"/>
          <p:cNvSpPr txBox="1">
            <a:spLocks noChangeArrowheads="1"/>
          </p:cNvSpPr>
          <p:nvPr/>
        </p:nvSpPr>
        <p:spPr bwMode="auto">
          <a:xfrm>
            <a:off x="194519" y="447388"/>
            <a:ext cx="288032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zh-CN" altLang="en-US" sz="3200" b="1" dirty="0">
                <a:solidFill>
                  <a:srgbClr val="FF0000"/>
                </a:solidFill>
                <a:latin typeface="黑体" panose="02010609060101010101" pitchFamily="49" charset="-122"/>
                <a:ea typeface="黑体" panose="02010609060101010101" pitchFamily="49" charset="-122"/>
              </a:rPr>
              <a:t>五、电场线</a:t>
            </a:r>
            <a:endParaRPr lang="zh-CN" altLang="en-US" sz="3200" b="1" dirty="0">
              <a:solidFill>
                <a:srgbClr val="FF0000"/>
              </a:solidFill>
              <a:latin typeface="黑体" panose="02010609060101010101" pitchFamily="49" charset="-122"/>
              <a:ea typeface="黑体" panose="02010609060101010101" pitchFamily="49" charset="-122"/>
            </a:endParaRPr>
          </a:p>
        </p:txBody>
      </p:sp>
      <p:sp>
        <p:nvSpPr>
          <p:cNvPr id="436228" name="Text Box 4"/>
          <p:cNvSpPr txBox="1">
            <a:spLocks noChangeArrowheads="1"/>
          </p:cNvSpPr>
          <p:nvPr/>
        </p:nvSpPr>
        <p:spPr bwMode="auto">
          <a:xfrm>
            <a:off x="338694" y="1197183"/>
            <a:ext cx="10643907" cy="138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50000"/>
              </a:lnSpc>
              <a:spcBef>
                <a:spcPct val="0"/>
              </a:spcBef>
            </a:pPr>
            <a:r>
              <a:rPr lang="zh-CN" altLang="en-US" sz="2800" b="1" dirty="0" smtClean="0">
                <a:solidFill>
                  <a:srgbClr val="0000FF"/>
                </a:solidFill>
                <a:latin typeface="黑体" panose="02010609060101010101" pitchFamily="49" charset="-122"/>
                <a:ea typeface="黑体" panose="02010609060101010101" pitchFamily="49" charset="-122"/>
              </a:rPr>
              <a:t>电场线</a:t>
            </a:r>
            <a:r>
              <a:rPr lang="zh-CN" altLang="en-US" sz="2800" b="1" dirty="0">
                <a:solidFill>
                  <a:srgbClr val="0000FF"/>
                </a:solidFill>
                <a:latin typeface="黑体" panose="02010609060101010101" pitchFamily="49" charset="-122"/>
                <a:ea typeface="黑体" panose="02010609060101010101" pitchFamily="49" charset="-122"/>
              </a:rPr>
              <a:t>： </a:t>
            </a:r>
            <a:r>
              <a:rPr lang="zh-CN" altLang="en-US" sz="2800" b="1" dirty="0" smtClean="0">
                <a:solidFill>
                  <a:srgbClr val="0000FF"/>
                </a:solidFill>
                <a:latin typeface="黑体" panose="02010609060101010101" pitchFamily="49" charset="-122"/>
                <a:ea typeface="黑体" panose="02010609060101010101" pitchFamily="49" charset="-122"/>
              </a:rPr>
              <a:t>电场线</a:t>
            </a:r>
            <a:r>
              <a:rPr lang="zh-CN" altLang="en-US" sz="2800" b="1" dirty="0">
                <a:solidFill>
                  <a:srgbClr val="0000FF"/>
                </a:solidFill>
                <a:latin typeface="黑体" panose="02010609060101010101" pitchFamily="49" charset="-122"/>
                <a:ea typeface="黑体" panose="02010609060101010101" pitchFamily="49" charset="-122"/>
              </a:rPr>
              <a:t>是画在电场中的一条条有方向的曲线，曲线上每点的切线方向表示该点的电场强度方向。</a:t>
            </a:r>
            <a:endParaRPr lang="zh-CN" altLang="en-US" sz="2800" b="1" dirty="0">
              <a:solidFill>
                <a:srgbClr val="0000FF"/>
              </a:solidFill>
              <a:latin typeface="黑体" panose="02010609060101010101" pitchFamily="49" charset="-122"/>
              <a:ea typeface="黑体" panose="02010609060101010101" pitchFamily="49" charset="-122"/>
            </a:endParaRPr>
          </a:p>
        </p:txBody>
      </p:sp>
      <p:graphicFrame>
        <p:nvGraphicFramePr>
          <p:cNvPr id="436229" name="Object 5"/>
          <p:cNvGraphicFramePr>
            <a:graphicFrameLocks noChangeAspect="1"/>
          </p:cNvGraphicFramePr>
          <p:nvPr/>
        </p:nvGraphicFramePr>
        <p:xfrm>
          <a:off x="2498874" y="3141607"/>
          <a:ext cx="5245715" cy="1952625"/>
        </p:xfrm>
        <a:graphic>
          <a:graphicData uri="http://schemas.openxmlformats.org/presentationml/2006/ole">
            <mc:AlternateContent xmlns:mc="http://schemas.openxmlformats.org/markup-compatibility/2006">
              <mc:Choice xmlns:v="urn:schemas-microsoft-com:vml" Requires="v">
                <p:oleObj spid="_x0000_s9217" name="Photo Editor 照片" r:id="rId1" imgW="1466850" imgH="1095375" progId="">
                  <p:embed/>
                </p:oleObj>
              </mc:Choice>
              <mc:Fallback>
                <p:oleObj name="Photo Editor 照片" r:id="rId1" imgW="1466850" imgH="1095375" progId="">
                  <p:embed/>
                  <p:pic>
                    <p:nvPicPr>
                      <p:cNvPr id="0" name="图片 9216"/>
                      <p:cNvPicPr>
                        <a:picLocks noChangeAspect="1"/>
                      </p:cNvPicPr>
                      <p:nvPr/>
                    </p:nvPicPr>
                    <p:blipFill>
                      <a:blip r:embed="rId2"/>
                      <a:srcRect r="1669" b="34569"/>
                      <a:stretch>
                        <a:fillRect/>
                      </a:stretch>
                    </p:blipFill>
                    <p:spPr>
                      <a:xfrm>
                        <a:off x="2498874" y="3141607"/>
                        <a:ext cx="5245715" cy="1952625"/>
                      </a:xfrm>
                      <a:prstGeom prst="rect">
                        <a:avLst/>
                      </a:prstGeom>
                      <a:noFill/>
                      <a:ln w="25400" cap="flat" cmpd="sng">
                        <a:solidFill>
                          <a:srgbClr val="BBE0E3"/>
                        </a:solidFill>
                        <a:prstDash val="solid"/>
                        <a:miter/>
                        <a:headEnd type="none" w="med" len="med"/>
                        <a:tailEnd type="none" w="med" len="med"/>
                      </a:ln>
                    </p:spPr>
                  </p:pic>
                </p:oleObj>
              </mc:Fallback>
            </mc:AlternateContent>
          </a:graphicData>
        </a:graphic>
      </p:graphicFrame>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51939" y="589495"/>
            <a:ext cx="2358652" cy="2189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500" fill="hold"/>
                                        <p:tgtEl>
                                          <p:spTgt spid="10242"/>
                                        </p:tgtEl>
                                        <p:attrNameLst>
                                          <p:attrName>ppt_w</p:attrName>
                                        </p:attrNameLst>
                                      </p:cBhvr>
                                      <p:tavLst>
                                        <p:tav tm="0">
                                          <p:val>
                                            <p:fltVal val="0"/>
                                          </p:val>
                                        </p:tav>
                                        <p:tav tm="100000">
                                          <p:val>
                                            <p:strVal val="#ppt_w"/>
                                          </p:val>
                                        </p:tav>
                                      </p:tavLst>
                                    </p:anim>
                                    <p:anim calcmode="lin" valueType="num">
                                      <p:cBhvr>
                                        <p:cTn id="8" dur="500" fill="hold"/>
                                        <p:tgtEl>
                                          <p:spTgt spid="10242"/>
                                        </p:tgtEl>
                                        <p:attrNameLst>
                                          <p:attrName>ppt_h</p:attrName>
                                        </p:attrNameLst>
                                      </p:cBhvr>
                                      <p:tavLst>
                                        <p:tav tm="0">
                                          <p:val>
                                            <p:fltVal val="0"/>
                                          </p:val>
                                        </p:tav>
                                        <p:tav tm="100000">
                                          <p:val>
                                            <p:strVal val="#ppt_h"/>
                                          </p:val>
                                        </p:tav>
                                      </p:tavLst>
                                    </p:anim>
                                    <p:animEffect transition="in" filter="fade">
                                      <p:cBhvr>
                                        <p:cTn id="9" dur="500"/>
                                        <p:tgtEl>
                                          <p:spTgt spid="1024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436228"/>
                                        </p:tgtEl>
                                        <p:attrNameLst>
                                          <p:attrName>style.visibility</p:attrName>
                                        </p:attrNameLst>
                                      </p:cBhvr>
                                      <p:to>
                                        <p:strVal val="visible"/>
                                      </p:to>
                                    </p:set>
                                    <p:animEffect transition="in" filter="blinds(horizontal)">
                                      <p:cBhvr>
                                        <p:cTn id="14" dur="500"/>
                                        <p:tgtEl>
                                          <p:spTgt spid="436228"/>
                                        </p:tgtEl>
                                      </p:cBhvr>
                                    </p:animEffect>
                                  </p:childTnLst>
                                </p:cTn>
                              </p:par>
                              <p:par>
                                <p:cTn id="15" presetID="42" presetClass="entr" presetSubtype="0" fill="hold" nodeType="withEffect">
                                  <p:stCondLst>
                                    <p:cond delay="0"/>
                                  </p:stCondLst>
                                  <p:childTnLst>
                                    <p:set>
                                      <p:cBhvr>
                                        <p:cTn id="16" dur="1" fill="hold">
                                          <p:stCondLst>
                                            <p:cond delay="0"/>
                                          </p:stCondLst>
                                        </p:cTn>
                                        <p:tgtEl>
                                          <p:spTgt spid="436229"/>
                                        </p:tgtEl>
                                        <p:attrNameLst>
                                          <p:attrName>style.visibility</p:attrName>
                                        </p:attrNameLst>
                                      </p:cBhvr>
                                      <p:to>
                                        <p:strVal val="visible"/>
                                      </p:to>
                                    </p:set>
                                    <p:animEffect transition="in" filter="fade">
                                      <p:cBhvr>
                                        <p:cTn id="17" dur="1000"/>
                                        <p:tgtEl>
                                          <p:spTgt spid="436229"/>
                                        </p:tgtEl>
                                      </p:cBhvr>
                                    </p:animEffect>
                                    <p:anim calcmode="lin" valueType="num">
                                      <p:cBhvr>
                                        <p:cTn id="18" dur="1000" fill="hold"/>
                                        <p:tgtEl>
                                          <p:spTgt spid="436229"/>
                                        </p:tgtEl>
                                        <p:attrNameLst>
                                          <p:attrName>ppt_x</p:attrName>
                                        </p:attrNameLst>
                                      </p:cBhvr>
                                      <p:tavLst>
                                        <p:tav tm="0">
                                          <p:val>
                                            <p:strVal val="#ppt_x"/>
                                          </p:val>
                                        </p:tav>
                                        <p:tav tm="100000">
                                          <p:val>
                                            <p:strVal val="#ppt_x"/>
                                          </p:val>
                                        </p:tav>
                                      </p:tavLst>
                                    </p:anim>
                                    <p:anim calcmode="lin" valueType="num">
                                      <p:cBhvr>
                                        <p:cTn id="19" dur="1000" fill="hold"/>
                                        <p:tgtEl>
                                          <p:spTgt spid="4362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28"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ext Box 8"/>
          <p:cNvSpPr txBox="1">
            <a:spLocks noChangeArrowheads="1"/>
          </p:cNvSpPr>
          <p:nvPr/>
        </p:nvSpPr>
        <p:spPr bwMode="auto">
          <a:xfrm>
            <a:off x="0" y="0"/>
            <a:ext cx="2287905"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800" b="1" dirty="0">
                <a:solidFill>
                  <a:srgbClr val="FFFF00"/>
                </a:solidFill>
                <a:latin typeface="黑体" panose="02010609060101010101" pitchFamily="49" charset="-122"/>
                <a:ea typeface="黑体" panose="02010609060101010101" pitchFamily="49" charset="-122"/>
              </a:rPr>
              <a:t>知识回顾</a:t>
            </a:r>
            <a:endParaRPr lang="zh-CN" altLang="en-US" sz="2800" b="1" dirty="0">
              <a:solidFill>
                <a:srgbClr val="FFFF00"/>
              </a:solidFill>
              <a:latin typeface="黑体" panose="02010609060101010101" pitchFamily="49" charset="-122"/>
              <a:ea typeface="黑体" panose="02010609060101010101" pitchFamily="49" charset="-122"/>
            </a:endParaRPr>
          </a:p>
        </p:txBody>
      </p:sp>
      <p:sp>
        <p:nvSpPr>
          <p:cNvPr id="6" name="文本框 5"/>
          <p:cNvSpPr txBox="1"/>
          <p:nvPr/>
        </p:nvSpPr>
        <p:spPr>
          <a:xfrm>
            <a:off x="4509135" y="2564765"/>
            <a:ext cx="795020" cy="460375"/>
          </a:xfrm>
          <a:prstGeom prst="rect">
            <a:avLst/>
          </a:prstGeom>
          <a:noFill/>
          <a:ln w="28575" cmpd="sng">
            <a:solidFill>
              <a:srgbClr val="FF0000"/>
            </a:solidFill>
            <a:prstDash val="solid"/>
          </a:ln>
        </p:spPr>
        <p:txBody>
          <a:bodyPr wrap="none" rtlCol="0">
            <a:spAutoFit/>
          </a:bodyPr>
          <a:p>
            <a:r>
              <a:rPr lang="zh-CN" altLang="en-US" sz="2400" b="1"/>
              <a:t>电荷</a:t>
            </a:r>
            <a:endParaRPr lang="zh-CN" altLang="en-US" sz="2400" b="1"/>
          </a:p>
        </p:txBody>
      </p:sp>
      <p:sp>
        <p:nvSpPr>
          <p:cNvPr id="7" name="文本框 6"/>
          <p:cNvSpPr txBox="1"/>
          <p:nvPr/>
        </p:nvSpPr>
        <p:spPr>
          <a:xfrm>
            <a:off x="2524125" y="2554605"/>
            <a:ext cx="1101090" cy="460375"/>
          </a:xfrm>
          <a:prstGeom prst="rect">
            <a:avLst/>
          </a:prstGeom>
          <a:noFill/>
          <a:ln w="28575" cmpd="sng">
            <a:solidFill>
              <a:srgbClr val="7030A0"/>
            </a:solidFill>
            <a:prstDash val="solid"/>
          </a:ln>
        </p:spPr>
        <p:txBody>
          <a:bodyPr wrap="none" rtlCol="0">
            <a:spAutoFit/>
          </a:bodyPr>
          <a:p>
            <a:r>
              <a:rPr lang="zh-CN" altLang="en-US" sz="2400" b="1"/>
              <a:t>静电场</a:t>
            </a:r>
            <a:endParaRPr lang="zh-CN" altLang="en-US" sz="2400" b="1"/>
          </a:p>
        </p:txBody>
      </p:sp>
      <p:sp>
        <p:nvSpPr>
          <p:cNvPr id="8" name="文本框 7"/>
          <p:cNvSpPr txBox="1"/>
          <p:nvPr/>
        </p:nvSpPr>
        <p:spPr>
          <a:xfrm>
            <a:off x="8829675" y="2595245"/>
            <a:ext cx="795020" cy="460375"/>
          </a:xfrm>
          <a:prstGeom prst="rect">
            <a:avLst/>
          </a:prstGeom>
          <a:noFill/>
          <a:ln w="28575" cmpd="sng">
            <a:solidFill>
              <a:srgbClr val="FF0000"/>
            </a:solidFill>
            <a:prstDash val="solid"/>
          </a:ln>
        </p:spPr>
        <p:txBody>
          <a:bodyPr wrap="none" rtlCol="0">
            <a:spAutoFit/>
          </a:bodyPr>
          <a:p>
            <a:r>
              <a:rPr lang="zh-CN" altLang="en-US" sz="2400" b="1"/>
              <a:t>电场</a:t>
            </a:r>
            <a:endParaRPr lang="zh-CN" altLang="en-US" sz="2400" b="1"/>
          </a:p>
        </p:txBody>
      </p:sp>
      <p:sp>
        <p:nvSpPr>
          <p:cNvPr id="9" name="文本框 8"/>
          <p:cNvSpPr txBox="1"/>
          <p:nvPr/>
        </p:nvSpPr>
        <p:spPr>
          <a:xfrm>
            <a:off x="11086465" y="2595880"/>
            <a:ext cx="795020" cy="460375"/>
          </a:xfrm>
          <a:prstGeom prst="rect">
            <a:avLst/>
          </a:prstGeom>
          <a:noFill/>
          <a:ln w="28575" cmpd="sng">
            <a:solidFill>
              <a:srgbClr val="FF0000"/>
            </a:solidFill>
            <a:prstDash val="solid"/>
          </a:ln>
        </p:spPr>
        <p:txBody>
          <a:bodyPr wrap="none" rtlCol="0">
            <a:spAutoFit/>
          </a:bodyPr>
          <a:p>
            <a:r>
              <a:rPr lang="zh-CN" altLang="en-US" sz="2400" b="1"/>
              <a:t>电容</a:t>
            </a:r>
            <a:endParaRPr lang="zh-CN" altLang="en-US" sz="2400" b="1"/>
          </a:p>
        </p:txBody>
      </p:sp>
      <p:sp>
        <p:nvSpPr>
          <p:cNvPr id="10" name="文本框 9"/>
          <p:cNvSpPr txBox="1"/>
          <p:nvPr/>
        </p:nvSpPr>
        <p:spPr>
          <a:xfrm>
            <a:off x="6271260" y="1200785"/>
            <a:ext cx="1713230" cy="460375"/>
          </a:xfrm>
          <a:prstGeom prst="rect">
            <a:avLst/>
          </a:prstGeom>
          <a:noFill/>
          <a:ln w="28575" cmpd="sng">
            <a:solidFill>
              <a:srgbClr val="FF0000"/>
            </a:solidFill>
            <a:prstDash val="solid"/>
          </a:ln>
        </p:spPr>
        <p:txBody>
          <a:bodyPr wrap="none" rtlCol="0">
            <a:spAutoFit/>
          </a:bodyPr>
          <a:p>
            <a:r>
              <a:rPr lang="zh-CN" altLang="en-US" sz="2400" b="1"/>
              <a:t>动力学问题</a:t>
            </a:r>
            <a:endParaRPr lang="zh-CN" altLang="en-US" sz="2400" b="1"/>
          </a:p>
        </p:txBody>
      </p:sp>
      <p:cxnSp>
        <p:nvCxnSpPr>
          <p:cNvPr id="11" name="直接连接符 10"/>
          <p:cNvCxnSpPr>
            <a:stCxn id="6" idx="3"/>
          </p:cNvCxnSpPr>
          <p:nvPr/>
        </p:nvCxnSpPr>
        <p:spPr>
          <a:xfrm>
            <a:off x="5304155" y="2795270"/>
            <a:ext cx="3525520" cy="5715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9648825" y="2825750"/>
            <a:ext cx="143764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3" name="直接连接符 12"/>
          <p:cNvCxnSpPr>
            <a:stCxn id="10" idx="2"/>
            <a:endCxn id="6" idx="0"/>
          </p:cNvCxnSpPr>
          <p:nvPr/>
        </p:nvCxnSpPr>
        <p:spPr>
          <a:xfrm flipH="1">
            <a:off x="4906645" y="1661160"/>
            <a:ext cx="2221230" cy="90360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3604260" y="2780665"/>
            <a:ext cx="904875" cy="444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6" name="直接连接符 15"/>
          <p:cNvCxnSpPr>
            <a:stCxn id="10" idx="2"/>
            <a:endCxn id="8" idx="0"/>
          </p:cNvCxnSpPr>
          <p:nvPr/>
        </p:nvCxnSpPr>
        <p:spPr>
          <a:xfrm>
            <a:off x="7127875" y="1661160"/>
            <a:ext cx="2099310" cy="93408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29" name="左大括号 28"/>
          <p:cNvSpPr/>
          <p:nvPr/>
        </p:nvSpPr>
        <p:spPr>
          <a:xfrm rot="5400000">
            <a:off x="4673600" y="532765"/>
            <a:ext cx="455295" cy="5449570"/>
          </a:xfrm>
          <a:prstGeom prst="leftBrace">
            <a:avLst/>
          </a:prstGeom>
          <a:ln w="28575" cmpd="sng">
            <a:solidFill>
              <a:srgbClr val="0070C0"/>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30" name="文本框 29"/>
          <p:cNvSpPr txBox="1"/>
          <p:nvPr/>
        </p:nvSpPr>
        <p:spPr>
          <a:xfrm>
            <a:off x="1959610" y="3434715"/>
            <a:ext cx="551815" cy="703580"/>
          </a:xfrm>
          <a:prstGeom prst="rect">
            <a:avLst/>
          </a:prstGeom>
          <a:solidFill>
            <a:schemeClr val="bg1"/>
          </a:solidFill>
          <a:ln w="28575" cmpd="sng">
            <a:solidFill>
              <a:srgbClr val="0070C0"/>
            </a:solidFill>
            <a:prstDash val="solid"/>
          </a:ln>
        </p:spPr>
        <p:txBody>
          <a:bodyPr vert="eaVert" wrap="square" rtlCol="0">
            <a:spAutoFit/>
          </a:bodyPr>
          <a:p>
            <a:r>
              <a:rPr lang="zh-CN" altLang="en-US" sz="2400" b="1"/>
              <a:t>电性</a:t>
            </a:r>
            <a:endParaRPr lang="zh-CN" altLang="en-US" sz="2400" b="1"/>
          </a:p>
        </p:txBody>
      </p:sp>
      <p:cxnSp>
        <p:nvCxnSpPr>
          <p:cNvPr id="32" name="直接连接符 31"/>
          <p:cNvCxnSpPr/>
          <p:nvPr/>
        </p:nvCxnSpPr>
        <p:spPr>
          <a:xfrm>
            <a:off x="2882900" y="3251200"/>
            <a:ext cx="0" cy="252730"/>
          </a:xfrm>
          <a:prstGeom prst="line">
            <a:avLst/>
          </a:prstGeom>
          <a:ln w="28575" cmpd="sng">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38" name="文本框 37"/>
          <p:cNvSpPr txBox="1"/>
          <p:nvPr/>
        </p:nvSpPr>
        <p:spPr>
          <a:xfrm>
            <a:off x="5372735" y="3504565"/>
            <a:ext cx="551815" cy="840105"/>
          </a:xfrm>
          <a:prstGeom prst="rect">
            <a:avLst/>
          </a:prstGeom>
          <a:noFill/>
          <a:ln w="28575" cmpd="sng">
            <a:solidFill>
              <a:srgbClr val="0070C0"/>
            </a:solidFill>
            <a:prstDash val="solid"/>
          </a:ln>
          <a:extLst>
            <a:ext uri="{909E8E84-426E-40DD-AFC4-6F175D3DCCD1}">
              <a14:hiddenFill xmlns:a14="http://schemas.microsoft.com/office/drawing/2010/main">
                <a:solidFill>
                  <a:srgbClr val="FFFF00"/>
                </a:solidFill>
              </a14:hiddenFill>
            </a:ext>
          </a:extLst>
        </p:spPr>
        <p:txBody>
          <a:bodyPr vert="eaVert" wrap="square" rtlCol="0">
            <a:spAutoFit/>
          </a:bodyPr>
          <a:p>
            <a:r>
              <a:rPr lang="zh-CN" altLang="en-US" sz="2400" b="1"/>
              <a:t>分类</a:t>
            </a:r>
            <a:endParaRPr lang="zh-CN" altLang="en-US" sz="2400" b="1"/>
          </a:p>
        </p:txBody>
      </p:sp>
      <p:sp>
        <p:nvSpPr>
          <p:cNvPr id="40" name="文本框 39"/>
          <p:cNvSpPr txBox="1"/>
          <p:nvPr/>
        </p:nvSpPr>
        <p:spPr>
          <a:xfrm>
            <a:off x="4195445" y="1195705"/>
            <a:ext cx="1713230" cy="460375"/>
          </a:xfrm>
          <a:prstGeom prst="rect">
            <a:avLst/>
          </a:prstGeom>
          <a:solidFill>
            <a:schemeClr val="bg1"/>
          </a:solidFill>
          <a:ln w="28575" cmpd="sng">
            <a:solidFill>
              <a:srgbClr val="0070C0"/>
            </a:solidFill>
            <a:prstDash val="solid"/>
          </a:ln>
        </p:spPr>
        <p:txBody>
          <a:bodyPr wrap="square" rtlCol="0">
            <a:spAutoFit/>
          </a:bodyPr>
          <a:p>
            <a:r>
              <a:rPr lang="zh-CN" altLang="en-US" sz="2400" b="1"/>
              <a:t>平衡问题</a:t>
            </a:r>
            <a:endParaRPr lang="zh-CN" altLang="en-US" sz="2400" b="1"/>
          </a:p>
        </p:txBody>
      </p:sp>
      <p:sp>
        <p:nvSpPr>
          <p:cNvPr id="42" name="文本框 41"/>
          <p:cNvSpPr txBox="1"/>
          <p:nvPr/>
        </p:nvSpPr>
        <p:spPr>
          <a:xfrm>
            <a:off x="4195445" y="1703705"/>
            <a:ext cx="1713230" cy="460375"/>
          </a:xfrm>
          <a:prstGeom prst="rect">
            <a:avLst/>
          </a:prstGeom>
          <a:noFill/>
          <a:ln w="28575" cmpd="sng">
            <a:solidFill>
              <a:srgbClr val="0070C0"/>
            </a:solidFill>
            <a:prstDash val="solid"/>
          </a:ln>
          <a:extLst>
            <a:ext uri="{909E8E84-426E-40DD-AFC4-6F175D3DCCD1}">
              <a14:hiddenFill xmlns:a14="http://schemas.microsoft.com/office/drawing/2010/main">
                <a:solidFill>
                  <a:srgbClr val="FFFF00"/>
                </a:solidFill>
              </a14:hiddenFill>
            </a:ext>
          </a:extLst>
        </p:spPr>
        <p:txBody>
          <a:bodyPr wrap="none" rtlCol="0">
            <a:spAutoFit/>
          </a:bodyPr>
          <a:p>
            <a:r>
              <a:rPr lang="zh-CN" altLang="en-US" sz="2400" b="1"/>
              <a:t>非平衡问题</a:t>
            </a:r>
            <a:endParaRPr lang="zh-CN" altLang="en-US" sz="2400" b="1"/>
          </a:p>
        </p:txBody>
      </p:sp>
      <p:cxnSp>
        <p:nvCxnSpPr>
          <p:cNvPr id="43" name="直接连接符 42"/>
          <p:cNvCxnSpPr/>
          <p:nvPr/>
        </p:nvCxnSpPr>
        <p:spPr>
          <a:xfrm>
            <a:off x="3441065" y="3268345"/>
            <a:ext cx="0" cy="252730"/>
          </a:xfrm>
          <a:prstGeom prst="line">
            <a:avLst/>
          </a:prstGeom>
          <a:ln w="28575" cmpd="sng">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4107815" y="3270250"/>
            <a:ext cx="0" cy="252730"/>
          </a:xfrm>
          <a:prstGeom prst="line">
            <a:avLst/>
          </a:prstGeom>
          <a:ln w="28575" cmpd="sng">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5661025" y="3270250"/>
            <a:ext cx="0" cy="252730"/>
          </a:xfrm>
          <a:prstGeom prst="line">
            <a:avLst/>
          </a:prstGeom>
          <a:ln w="28575" cmpd="sng">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36" name="文本框 35"/>
          <p:cNvSpPr txBox="1"/>
          <p:nvPr/>
        </p:nvSpPr>
        <p:spPr>
          <a:xfrm>
            <a:off x="3831590" y="3472815"/>
            <a:ext cx="551815" cy="1179830"/>
          </a:xfrm>
          <a:prstGeom prst="rect">
            <a:avLst/>
          </a:prstGeom>
          <a:solidFill>
            <a:schemeClr val="bg1"/>
          </a:solidFill>
          <a:ln w="28575" cmpd="sng">
            <a:solidFill>
              <a:srgbClr val="0070C0"/>
            </a:solidFill>
            <a:prstDash val="solid"/>
          </a:ln>
        </p:spPr>
        <p:txBody>
          <a:bodyPr vert="eaVert" wrap="square" rtlCol="0">
            <a:spAutoFit/>
          </a:bodyPr>
          <a:p>
            <a:r>
              <a:rPr lang="zh-CN" altLang="en-US" sz="2400" b="1"/>
              <a:t>电荷量</a:t>
            </a:r>
            <a:endParaRPr lang="zh-CN" altLang="en-US" sz="2400" b="1"/>
          </a:p>
        </p:txBody>
      </p:sp>
      <p:sp>
        <p:nvSpPr>
          <p:cNvPr id="35" name="文本框 34"/>
          <p:cNvSpPr txBox="1"/>
          <p:nvPr/>
        </p:nvSpPr>
        <p:spPr>
          <a:xfrm>
            <a:off x="3207385" y="3451225"/>
            <a:ext cx="551815" cy="2317115"/>
          </a:xfrm>
          <a:prstGeom prst="rect">
            <a:avLst/>
          </a:prstGeom>
          <a:solidFill>
            <a:schemeClr val="bg1"/>
          </a:solidFill>
          <a:ln w="28575" cmpd="sng">
            <a:solidFill>
              <a:srgbClr val="0070C0"/>
            </a:solidFill>
            <a:prstDash val="solid"/>
          </a:ln>
        </p:spPr>
        <p:txBody>
          <a:bodyPr vert="eaVert" wrap="square" rtlCol="0">
            <a:spAutoFit/>
          </a:bodyPr>
          <a:p>
            <a:r>
              <a:rPr lang="zh-CN" altLang="en-US" sz="2400" b="1"/>
              <a:t>起电本质和规律</a:t>
            </a:r>
            <a:endParaRPr lang="zh-CN" altLang="en-US" sz="2400" b="1"/>
          </a:p>
        </p:txBody>
      </p:sp>
      <p:sp>
        <p:nvSpPr>
          <p:cNvPr id="34" name="文本框 33"/>
          <p:cNvSpPr txBox="1"/>
          <p:nvPr/>
        </p:nvSpPr>
        <p:spPr>
          <a:xfrm>
            <a:off x="2607310" y="3458845"/>
            <a:ext cx="551815" cy="1390650"/>
          </a:xfrm>
          <a:prstGeom prst="rect">
            <a:avLst/>
          </a:prstGeom>
          <a:solidFill>
            <a:schemeClr val="bg1"/>
          </a:solidFill>
          <a:ln w="28575" cmpd="sng">
            <a:solidFill>
              <a:srgbClr val="0070C0"/>
            </a:solidFill>
            <a:prstDash val="solid"/>
          </a:ln>
        </p:spPr>
        <p:txBody>
          <a:bodyPr vert="eaVert" wrap="square" rtlCol="0">
            <a:spAutoFit/>
          </a:bodyPr>
          <a:p>
            <a:r>
              <a:rPr lang="zh-CN" altLang="en-US" sz="2400" b="1"/>
              <a:t>起电方式</a:t>
            </a:r>
            <a:endParaRPr lang="zh-CN" altLang="en-US" sz="2400" b="1"/>
          </a:p>
        </p:txBody>
      </p:sp>
      <p:sp>
        <p:nvSpPr>
          <p:cNvPr id="46" name="左大括号 45"/>
          <p:cNvSpPr/>
          <p:nvPr/>
        </p:nvSpPr>
        <p:spPr>
          <a:xfrm rot="10800000">
            <a:off x="5947410" y="765810"/>
            <a:ext cx="248285" cy="1235710"/>
          </a:xfrm>
          <a:prstGeom prst="leftBrace">
            <a:avLst/>
          </a:prstGeom>
          <a:ln w="28575" cmpd="sng">
            <a:solidFill>
              <a:srgbClr val="0070C0"/>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48" name="左大括号 47"/>
          <p:cNvSpPr/>
          <p:nvPr/>
        </p:nvSpPr>
        <p:spPr>
          <a:xfrm rot="5400000">
            <a:off x="5537200" y="3531870"/>
            <a:ext cx="273685" cy="1899285"/>
          </a:xfrm>
          <a:prstGeom prst="leftBrace">
            <a:avLst/>
          </a:prstGeom>
          <a:ln w="28575" cmpd="sng">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49" name="文本框 48"/>
          <p:cNvSpPr txBox="1"/>
          <p:nvPr/>
        </p:nvSpPr>
        <p:spPr>
          <a:xfrm>
            <a:off x="4389755" y="4618355"/>
            <a:ext cx="551815" cy="1382395"/>
          </a:xfrm>
          <a:prstGeom prst="rect">
            <a:avLst/>
          </a:prstGeom>
          <a:solidFill>
            <a:schemeClr val="bg1"/>
          </a:solidFill>
          <a:ln w="28575" cmpd="sng">
            <a:solidFill>
              <a:srgbClr val="00B0F0"/>
            </a:solidFill>
            <a:prstDash val="solid"/>
          </a:ln>
        </p:spPr>
        <p:txBody>
          <a:bodyPr vert="eaVert" wrap="square" rtlCol="0">
            <a:spAutoFit/>
          </a:bodyPr>
          <a:p>
            <a:r>
              <a:rPr lang="zh-CN" altLang="en-US" sz="2400" b="1"/>
              <a:t>自由电荷</a:t>
            </a:r>
            <a:endParaRPr lang="zh-CN" altLang="en-US" sz="2400" b="1"/>
          </a:p>
        </p:txBody>
      </p:sp>
      <p:sp>
        <p:nvSpPr>
          <p:cNvPr id="50" name="文本框 49"/>
          <p:cNvSpPr txBox="1"/>
          <p:nvPr/>
        </p:nvSpPr>
        <p:spPr>
          <a:xfrm>
            <a:off x="5055870" y="4618355"/>
            <a:ext cx="551815" cy="1045845"/>
          </a:xfrm>
          <a:prstGeom prst="rect">
            <a:avLst/>
          </a:prstGeom>
          <a:solidFill>
            <a:schemeClr val="bg1"/>
          </a:solidFill>
          <a:ln w="28575" cmpd="sng">
            <a:solidFill>
              <a:srgbClr val="00B0F0"/>
            </a:solidFill>
            <a:prstDash val="solid"/>
          </a:ln>
        </p:spPr>
        <p:txBody>
          <a:bodyPr vert="eaVert" wrap="square" rtlCol="0">
            <a:spAutoFit/>
          </a:bodyPr>
          <a:p>
            <a:r>
              <a:rPr lang="zh-CN" altLang="en-US" sz="2400" b="1"/>
              <a:t>元电荷</a:t>
            </a:r>
            <a:endParaRPr lang="zh-CN" altLang="en-US" sz="2400" b="1"/>
          </a:p>
        </p:txBody>
      </p:sp>
      <p:sp>
        <p:nvSpPr>
          <p:cNvPr id="51" name="文本框 50"/>
          <p:cNvSpPr txBox="1"/>
          <p:nvPr/>
        </p:nvSpPr>
        <p:spPr>
          <a:xfrm>
            <a:off x="6409690" y="4646295"/>
            <a:ext cx="551815" cy="1045845"/>
          </a:xfrm>
          <a:prstGeom prst="rect">
            <a:avLst/>
          </a:prstGeom>
          <a:solidFill>
            <a:schemeClr val="bg1"/>
          </a:solidFill>
          <a:ln w="28575" cmpd="sng">
            <a:solidFill>
              <a:srgbClr val="00B0F0"/>
            </a:solidFill>
            <a:prstDash val="solid"/>
          </a:ln>
        </p:spPr>
        <p:txBody>
          <a:bodyPr vert="eaVert" wrap="square" rtlCol="0">
            <a:spAutoFit/>
          </a:bodyPr>
          <a:p>
            <a:r>
              <a:rPr lang="en-US" altLang="zh-CN" sz="2400" b="1"/>
              <a:t>……</a:t>
            </a:r>
            <a:endParaRPr lang="en-US" altLang="zh-CN" sz="2400" b="1"/>
          </a:p>
        </p:txBody>
      </p:sp>
      <p:sp>
        <p:nvSpPr>
          <p:cNvPr id="53" name="文本框 52"/>
          <p:cNvSpPr txBox="1"/>
          <p:nvPr/>
        </p:nvSpPr>
        <p:spPr>
          <a:xfrm>
            <a:off x="5732780" y="4646295"/>
            <a:ext cx="551815" cy="1045845"/>
          </a:xfrm>
          <a:prstGeom prst="rect">
            <a:avLst/>
          </a:prstGeom>
          <a:noFill/>
          <a:ln w="28575" cmpd="sng">
            <a:solidFill>
              <a:srgbClr val="00B0F0"/>
            </a:solidFill>
            <a:prstDash val="solid"/>
          </a:ln>
          <a:extLst>
            <a:ext uri="{909E8E84-426E-40DD-AFC4-6F175D3DCCD1}">
              <a14:hiddenFill xmlns:a14="http://schemas.microsoft.com/office/drawing/2010/main">
                <a:solidFill>
                  <a:srgbClr val="FFFF00"/>
                </a:solidFill>
              </a14:hiddenFill>
            </a:ext>
          </a:extLst>
        </p:spPr>
        <p:txBody>
          <a:bodyPr vert="eaVert" wrap="square" rtlCol="0">
            <a:spAutoFit/>
          </a:bodyPr>
          <a:p>
            <a:r>
              <a:rPr lang="zh-CN" altLang="en-US" sz="2400" b="1"/>
              <a:t>点电荷</a:t>
            </a:r>
            <a:endParaRPr lang="zh-CN" altLang="en-US" sz="2400" b="1"/>
          </a:p>
        </p:txBody>
      </p:sp>
      <p:graphicFrame>
        <p:nvGraphicFramePr>
          <p:cNvPr id="54" name="对象 53">
            <a:hlinkClick r:id="" action="ppaction://ole?verb="/>
          </p:cNvPr>
          <p:cNvGraphicFramePr>
            <a:graphicFrameLocks noChangeAspect="1"/>
          </p:cNvGraphicFramePr>
          <p:nvPr/>
        </p:nvGraphicFramePr>
        <p:xfrm>
          <a:off x="7245033" y="5588953"/>
          <a:ext cx="1043305" cy="821055"/>
        </p:xfrm>
        <a:graphic>
          <a:graphicData uri="http://schemas.openxmlformats.org/presentationml/2006/ole">
            <mc:AlternateContent xmlns:mc="http://schemas.openxmlformats.org/markup-compatibility/2006">
              <mc:Choice xmlns:v="urn:schemas-microsoft-com:vml" Requires="v">
                <p:oleObj spid="_x0000_s10241" name="" r:id="rId1" imgW="609600" imgH="393700" progId="Equation.KSEE3">
                  <p:embed/>
                </p:oleObj>
              </mc:Choice>
              <mc:Fallback>
                <p:oleObj name="" r:id="rId1" imgW="609600" imgH="393700" progId="Equation.KSEE3">
                  <p:embed/>
                  <p:pic>
                    <p:nvPicPr>
                      <p:cNvPr id="0" name="图片 10240"/>
                      <p:cNvPicPr/>
                      <p:nvPr/>
                    </p:nvPicPr>
                    <p:blipFill>
                      <a:blip r:embed="rId2"/>
                      <a:stretch>
                        <a:fillRect/>
                      </a:stretch>
                    </p:blipFill>
                    <p:spPr>
                      <a:xfrm>
                        <a:off x="7245033" y="5588953"/>
                        <a:ext cx="1043305" cy="821055"/>
                      </a:xfrm>
                      <a:prstGeom prst="rect">
                        <a:avLst/>
                      </a:prstGeom>
                      <a:solidFill>
                        <a:srgbClr val="FFFF00"/>
                      </a:solidFill>
                    </p:spPr>
                  </p:pic>
                </p:oleObj>
              </mc:Fallback>
            </mc:AlternateContent>
          </a:graphicData>
        </a:graphic>
      </p:graphicFrame>
      <p:sp>
        <p:nvSpPr>
          <p:cNvPr id="58" name="文本框 57"/>
          <p:cNvSpPr txBox="1"/>
          <p:nvPr/>
        </p:nvSpPr>
        <p:spPr>
          <a:xfrm>
            <a:off x="7245350" y="3410585"/>
            <a:ext cx="904875" cy="829945"/>
          </a:xfrm>
          <a:prstGeom prst="rect">
            <a:avLst/>
          </a:prstGeom>
          <a:solidFill>
            <a:schemeClr val="bg1"/>
          </a:solidFill>
          <a:ln w="28575" cmpd="sng">
            <a:solidFill>
              <a:srgbClr val="0070C0"/>
            </a:solidFill>
            <a:prstDash val="solid"/>
          </a:ln>
        </p:spPr>
        <p:txBody>
          <a:bodyPr wrap="square" rtlCol="0">
            <a:spAutoFit/>
          </a:bodyPr>
          <a:p>
            <a:r>
              <a:rPr lang="zh-CN" altLang="en-US" sz="2400" b="1"/>
              <a:t>相互作用</a:t>
            </a:r>
            <a:endParaRPr lang="zh-CN" altLang="en-US" sz="2400" b="1"/>
          </a:p>
        </p:txBody>
      </p:sp>
      <p:sp>
        <p:nvSpPr>
          <p:cNvPr id="59" name="文本框 58"/>
          <p:cNvSpPr txBox="1"/>
          <p:nvPr/>
        </p:nvSpPr>
        <p:spPr>
          <a:xfrm>
            <a:off x="7245350" y="4531360"/>
            <a:ext cx="864870" cy="829945"/>
          </a:xfrm>
          <a:prstGeom prst="rect">
            <a:avLst/>
          </a:prstGeom>
          <a:noFill/>
          <a:ln w="28575" cmpd="sng">
            <a:solidFill>
              <a:srgbClr val="00B0F0"/>
            </a:solidFill>
            <a:prstDash val="solid"/>
          </a:ln>
          <a:extLst>
            <a:ext uri="{909E8E84-426E-40DD-AFC4-6F175D3DCCD1}">
              <a14:hiddenFill xmlns:a14="http://schemas.microsoft.com/office/drawing/2010/main">
                <a:solidFill>
                  <a:srgbClr val="FFFF00"/>
                </a:solidFill>
              </a14:hiddenFill>
            </a:ext>
          </a:extLst>
        </p:spPr>
        <p:txBody>
          <a:bodyPr wrap="square" rtlCol="0">
            <a:spAutoFit/>
          </a:bodyPr>
          <a:p>
            <a:r>
              <a:rPr lang="zh-CN" altLang="en-US" sz="2400" b="1"/>
              <a:t>库仑定律</a:t>
            </a:r>
            <a:endParaRPr lang="zh-CN" altLang="en-US" sz="2400" b="1"/>
          </a:p>
        </p:txBody>
      </p:sp>
      <p:cxnSp>
        <p:nvCxnSpPr>
          <p:cNvPr id="20" name="曲线连接符 19"/>
          <p:cNvCxnSpPr/>
          <p:nvPr/>
        </p:nvCxnSpPr>
        <p:spPr>
          <a:xfrm rot="16200000" flipV="1">
            <a:off x="4707890" y="3627755"/>
            <a:ext cx="4389120" cy="541020"/>
          </a:xfrm>
          <a:prstGeom prst="curvedConnector3">
            <a:avLst>
              <a:gd name="adj1" fmla="val 49986"/>
            </a:avLst>
          </a:prstGeom>
          <a:ln w="28575">
            <a:solidFill>
              <a:srgbClr val="0070C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4222750" y="659130"/>
            <a:ext cx="1689100" cy="460375"/>
          </a:xfrm>
          <a:prstGeom prst="rect">
            <a:avLst/>
          </a:prstGeom>
          <a:noFill/>
          <a:ln w="28575" cmpd="sng">
            <a:solidFill>
              <a:srgbClr val="0070C0"/>
            </a:solidFill>
            <a:prstDash val="solid"/>
          </a:ln>
          <a:extLst>
            <a:ext uri="{909E8E84-426E-40DD-AFC4-6F175D3DCCD1}">
              <a14:hiddenFill xmlns:a14="http://schemas.microsoft.com/office/drawing/2010/main">
                <a:solidFill>
                  <a:srgbClr val="FFFF00"/>
                </a:solidFill>
              </a14:hiddenFill>
            </a:ext>
          </a:extLst>
        </p:spPr>
        <p:txBody>
          <a:bodyPr wrap="square" rtlCol="0">
            <a:spAutoFit/>
          </a:bodyPr>
          <a:p>
            <a:r>
              <a:rPr lang="zh-CN" altLang="en-US" sz="2400" b="1"/>
              <a:t>叠加问题</a:t>
            </a:r>
            <a:endParaRPr lang="zh-CN" altLang="en-US" sz="2400" b="1"/>
          </a:p>
        </p:txBody>
      </p:sp>
      <p:cxnSp>
        <p:nvCxnSpPr>
          <p:cNvPr id="23" name="直接连接符 22"/>
          <p:cNvCxnSpPr/>
          <p:nvPr/>
        </p:nvCxnSpPr>
        <p:spPr>
          <a:xfrm>
            <a:off x="7677150" y="4278630"/>
            <a:ext cx="0" cy="252730"/>
          </a:xfrm>
          <a:prstGeom prst="line">
            <a:avLst/>
          </a:prstGeom>
          <a:ln w="28575" cmpd="sng">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24" name="椭圆 23"/>
          <p:cNvSpPr/>
          <p:nvPr/>
        </p:nvSpPr>
        <p:spPr>
          <a:xfrm>
            <a:off x="6050280" y="6129020"/>
            <a:ext cx="1587500" cy="685165"/>
          </a:xfrm>
          <a:prstGeom prst="ellipse">
            <a:avLst/>
          </a:prstGeom>
          <a:noFill/>
          <a:ln w="28575">
            <a:solidFill>
              <a:srgbClr val="0070C0"/>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a:solidFill>
                  <a:schemeClr val="tx1"/>
                </a:solidFill>
              </a:rPr>
              <a:t>库仑力</a:t>
            </a:r>
            <a:endParaRPr lang="zh-CN" altLang="en-US" sz="2400" b="1">
              <a:solidFill>
                <a:schemeClr val="tx1"/>
              </a:solidFill>
            </a:endParaRPr>
          </a:p>
        </p:txBody>
      </p:sp>
      <p:sp>
        <p:nvSpPr>
          <p:cNvPr id="31" name="文本框 30"/>
          <p:cNvSpPr txBox="1"/>
          <p:nvPr/>
        </p:nvSpPr>
        <p:spPr>
          <a:xfrm>
            <a:off x="420370" y="621030"/>
            <a:ext cx="3480435" cy="460375"/>
          </a:xfrm>
          <a:prstGeom prst="rect">
            <a:avLst/>
          </a:prstGeom>
          <a:solidFill>
            <a:schemeClr val="bg1"/>
          </a:solidFill>
          <a:ln w="28575" cmpd="sng">
            <a:solidFill>
              <a:srgbClr val="00B0F0"/>
            </a:solidFill>
            <a:prstDash val="solid"/>
          </a:ln>
        </p:spPr>
        <p:txBody>
          <a:bodyPr wrap="square" rtlCol="0">
            <a:spAutoFit/>
          </a:bodyPr>
          <a:p>
            <a:r>
              <a:rPr lang="zh-CN" altLang="en-US" sz="2400" b="1"/>
              <a:t>二力等大反向</a:t>
            </a:r>
            <a:r>
              <a:rPr lang="zh-CN" altLang="en-US" sz="2400" b="1">
                <a:solidFill>
                  <a:srgbClr val="FF0000"/>
                </a:solidFill>
              </a:rPr>
              <a:t>同一直线</a:t>
            </a:r>
            <a:endParaRPr lang="zh-CN" altLang="en-US" sz="2400" b="1">
              <a:solidFill>
                <a:srgbClr val="FF0000"/>
              </a:solidFill>
            </a:endParaRPr>
          </a:p>
        </p:txBody>
      </p:sp>
      <p:sp>
        <p:nvSpPr>
          <p:cNvPr id="33" name="左大括号 32"/>
          <p:cNvSpPr/>
          <p:nvPr/>
        </p:nvSpPr>
        <p:spPr>
          <a:xfrm rot="10800000">
            <a:off x="3907790" y="825500"/>
            <a:ext cx="248285" cy="1235710"/>
          </a:xfrm>
          <a:prstGeom prst="leftBrace">
            <a:avLst/>
          </a:prstGeom>
          <a:ln w="28575" cmpd="sng">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37" name="文本框 36"/>
          <p:cNvSpPr txBox="1"/>
          <p:nvPr/>
        </p:nvSpPr>
        <p:spPr>
          <a:xfrm>
            <a:off x="1437005" y="1229995"/>
            <a:ext cx="2470150" cy="460375"/>
          </a:xfrm>
          <a:prstGeom prst="rect">
            <a:avLst/>
          </a:prstGeom>
          <a:solidFill>
            <a:schemeClr val="bg1"/>
          </a:solidFill>
          <a:ln w="28575" cmpd="sng">
            <a:solidFill>
              <a:srgbClr val="00B0F0"/>
            </a:solidFill>
            <a:prstDash val="solid"/>
          </a:ln>
        </p:spPr>
        <p:txBody>
          <a:bodyPr wrap="square" rtlCol="0">
            <a:spAutoFit/>
          </a:bodyPr>
          <a:p>
            <a:r>
              <a:rPr lang="zh-CN" altLang="en-US" sz="2400" b="1"/>
              <a:t>三力首尾相接</a:t>
            </a:r>
            <a:r>
              <a:rPr lang="zh-CN" altLang="en-US" sz="2400" b="1">
                <a:solidFill>
                  <a:srgbClr val="FF0000"/>
                </a:solidFill>
              </a:rPr>
              <a:t>△</a:t>
            </a:r>
            <a:endParaRPr lang="zh-CN" altLang="en-US" sz="2400" b="1">
              <a:solidFill>
                <a:srgbClr val="FF0000"/>
              </a:solidFill>
            </a:endParaRPr>
          </a:p>
        </p:txBody>
      </p:sp>
      <p:sp>
        <p:nvSpPr>
          <p:cNvPr id="39" name="文本框 38"/>
          <p:cNvSpPr txBox="1"/>
          <p:nvPr/>
        </p:nvSpPr>
        <p:spPr>
          <a:xfrm>
            <a:off x="1706245" y="1760220"/>
            <a:ext cx="2215515" cy="460375"/>
          </a:xfrm>
          <a:prstGeom prst="rect">
            <a:avLst/>
          </a:prstGeom>
          <a:solidFill>
            <a:schemeClr val="bg1"/>
          </a:solidFill>
          <a:ln w="28575" cmpd="sng">
            <a:solidFill>
              <a:srgbClr val="00B0F0"/>
            </a:solidFill>
            <a:prstDash val="solid"/>
          </a:ln>
        </p:spPr>
        <p:txBody>
          <a:bodyPr wrap="square" rtlCol="0">
            <a:spAutoFit/>
          </a:bodyPr>
          <a:p>
            <a:r>
              <a:rPr lang="zh-CN" altLang="en-US" sz="2400" b="1"/>
              <a:t>多力</a:t>
            </a:r>
            <a:r>
              <a:rPr lang="zh-CN" altLang="en-US" sz="2400" b="1">
                <a:solidFill>
                  <a:srgbClr val="FF0000"/>
                </a:solidFill>
              </a:rPr>
              <a:t>正交分解</a:t>
            </a:r>
            <a:endParaRPr lang="zh-CN" altLang="en-US" sz="24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additive="base">
                                        <p:cTn id="29" dur="500" fill="hold"/>
                                        <p:tgtEl>
                                          <p:spTgt spid="39"/>
                                        </p:tgtEl>
                                        <p:attrNameLst>
                                          <p:attrName>ppt_x</p:attrName>
                                        </p:attrNameLst>
                                      </p:cBhvr>
                                      <p:tavLst>
                                        <p:tav tm="0">
                                          <p:val>
                                            <p:strVal val="#ppt_x"/>
                                          </p:val>
                                        </p:tav>
                                        <p:tav tm="100000">
                                          <p:val>
                                            <p:strVal val="#ppt_x"/>
                                          </p:val>
                                        </p:tav>
                                      </p:tavLst>
                                    </p:anim>
                                    <p:anim calcmode="lin" valueType="num">
                                      <p:cBhvr additive="base">
                                        <p:cTn id="3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4" grpId="1" animBg="1"/>
      <p:bldP spid="46" grpId="0" bldLvl="0" animBg="1"/>
      <p:bldP spid="22" grpId="0" bldLvl="0" animBg="1"/>
      <p:bldP spid="46" grpId="1" animBg="1"/>
      <p:bldP spid="22" grpId="1" animBg="1"/>
      <p:bldP spid="40" grpId="0" bldLvl="0" animBg="1"/>
      <p:bldP spid="40" grpId="1" animBg="1"/>
      <p:bldP spid="42" grpId="0" bldLvl="0" animBg="1"/>
      <p:bldP spid="33" grpId="0" animBg="1"/>
      <p:bldP spid="31" grpId="0" bldLvl="0" animBg="1"/>
      <p:bldP spid="33" grpId="1" animBg="1"/>
      <p:bldP spid="31" grpId="1" animBg="1"/>
      <p:bldP spid="37" grpId="0" bldLvl="0" animBg="1"/>
      <p:bldP spid="37" grpId="1" animBg="1"/>
      <p:bldP spid="39" grpId="0" bldLvl="0" animBg="1"/>
      <p:bldP spid="39"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2" name="Text Box 6">
            <a:hlinkClick r:id="" action="ppaction://hlinkshowjump?jump=firstslide"/>
          </p:cNvPr>
          <p:cNvSpPr txBox="1">
            <a:spLocks noChangeArrowheads="1"/>
          </p:cNvSpPr>
          <p:nvPr/>
        </p:nvSpPr>
        <p:spPr bwMode="auto">
          <a:xfrm>
            <a:off x="10266945" y="5791201"/>
            <a:ext cx="121983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b="1">
                <a:solidFill>
                  <a:schemeClr val="hlink"/>
                </a:solidFill>
                <a:ea typeface="隶书" pitchFamily="49" charset="-122"/>
              </a:rPr>
              <a:t>返回首页</a:t>
            </a:r>
            <a:endParaRPr lang="zh-CN" altLang="en-US" b="1">
              <a:solidFill>
                <a:schemeClr val="hlink"/>
              </a:solidFill>
              <a:ea typeface="隶书" pitchFamily="49" charset="-122"/>
            </a:endParaRPr>
          </a:p>
        </p:txBody>
      </p:sp>
      <p:sp>
        <p:nvSpPr>
          <p:cNvPr id="2" name="TextBox 1"/>
          <p:cNvSpPr txBox="1"/>
          <p:nvPr/>
        </p:nvSpPr>
        <p:spPr>
          <a:xfrm>
            <a:off x="4244677" y="511384"/>
            <a:ext cx="3870722" cy="523220"/>
          </a:xfrm>
          <a:prstGeom prst="rect">
            <a:avLst/>
          </a:prstGeom>
          <a:noFill/>
        </p:spPr>
        <p:txBody>
          <a:bodyPr wrap="square" rtlCol="0">
            <a:spAutoFit/>
          </a:bodyPr>
          <a:lstStyle/>
          <a:p>
            <a:r>
              <a:rPr lang="zh-CN" altLang="en-US" sz="2800" b="1" dirty="0">
                <a:latin typeface="黑体" panose="02010609060101010101" pitchFamily="49" charset="-122"/>
                <a:ea typeface="黑体" panose="02010609060101010101" pitchFamily="49" charset="-122"/>
              </a:rPr>
              <a:t>各</a:t>
            </a:r>
            <a:r>
              <a:rPr lang="zh-CN" altLang="en-US" sz="2800" b="1" dirty="0" smtClean="0">
                <a:latin typeface="黑体" panose="02010609060101010101" pitchFamily="49" charset="-122"/>
                <a:ea typeface="黑体" panose="02010609060101010101" pitchFamily="49" charset="-122"/>
              </a:rPr>
              <a:t>类典型的电场线分布</a:t>
            </a:r>
            <a:endParaRPr lang="zh-CN" altLang="en-US" sz="2800" b="1" dirty="0">
              <a:latin typeface="黑体" panose="02010609060101010101" pitchFamily="49" charset="-122"/>
              <a:ea typeface="黑体" panose="02010609060101010101" pitchFamily="49" charset="-122"/>
            </a:endParaRPr>
          </a:p>
        </p:txBody>
      </p:sp>
    </p:spTree>
    <p:controls>
      <mc:AlternateContent xmlns:mc="http://schemas.openxmlformats.org/markup-compatibility/2006">
        <mc:Choice xmlns:v="urn:schemas-microsoft-com:vml" Requires="v">
          <p:control spid="10242" name="" r:id="rId1" imgW="11671300" imgH="5157788"/>
        </mc:Choice>
        <mc:Fallback>
          <p:control name="" r:id="rId1" imgW="11671300" imgH="5157788">
            <p:pic>
              <p:nvPicPr>
                <p:cNvPr id="0" name="Host Control  10241"/>
                <p:cNvPicPr/>
                <p:nvPr/>
              </p:nvPicPr>
              <p:blipFill>
                <a:blip r:embed="rId2"/>
                <a:stretch>
                  <a:fillRect/>
                </a:stretch>
              </p:blipFill>
              <p:spPr>
                <a:xfrm>
                  <a:off x="0" y="1196975"/>
                  <a:ext cx="11671300" cy="5157788"/>
                </a:xfrm>
                <a:prstGeom prst="rect">
                  <a:avLst/>
                </a:prstGeom>
              </p:spPr>
            </p:pic>
          </p:control>
        </mc:Fallback>
      </mc:AlternateContent>
    </p:controls>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1" name="Text Box 3"/>
          <p:cNvSpPr txBox="1">
            <a:spLocks noChangeArrowheads="1"/>
          </p:cNvSpPr>
          <p:nvPr/>
        </p:nvSpPr>
        <p:spPr bwMode="auto">
          <a:xfrm>
            <a:off x="410845" y="1484630"/>
            <a:ext cx="11581130" cy="3969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0"/>
              </a:spcBef>
              <a:tabLst>
                <a:tab pos="5921375" algn="l"/>
              </a:tabLst>
              <a:defRPr kumimoji="1" sz="2400">
                <a:solidFill>
                  <a:schemeClr val="tx1"/>
                </a:solidFill>
                <a:latin typeface="Times New Roman" panose="02020603050405020304" pitchFamily="18" charset="0"/>
                <a:ea typeface="宋体" panose="02010600030101010101" pitchFamily="2" charset="-122"/>
              </a:defRPr>
            </a:lvl1pPr>
            <a:lvl2pPr algn="l">
              <a:spcBef>
                <a:spcPct val="0"/>
              </a:spcBef>
              <a:tabLst>
                <a:tab pos="5921375" algn="l"/>
              </a:tabLst>
              <a:defRPr kumimoji="1" sz="2400">
                <a:solidFill>
                  <a:schemeClr val="tx1"/>
                </a:solidFill>
                <a:latin typeface="Times New Roman" panose="02020603050405020304" pitchFamily="18" charset="0"/>
                <a:ea typeface="宋体" panose="02010600030101010101" pitchFamily="2" charset="-122"/>
              </a:defRPr>
            </a:lvl2pPr>
            <a:lvl3pPr algn="l">
              <a:spcBef>
                <a:spcPct val="0"/>
              </a:spcBef>
              <a:tabLst>
                <a:tab pos="5921375" algn="l"/>
              </a:tabLst>
              <a:defRPr kumimoji="1" sz="2400">
                <a:solidFill>
                  <a:schemeClr val="tx1"/>
                </a:solidFill>
                <a:latin typeface="Times New Roman" panose="02020603050405020304" pitchFamily="18" charset="0"/>
                <a:ea typeface="宋体" panose="02010600030101010101" pitchFamily="2" charset="-122"/>
              </a:defRPr>
            </a:lvl3pPr>
            <a:lvl4pPr algn="l">
              <a:spcBef>
                <a:spcPct val="0"/>
              </a:spcBef>
              <a:tabLst>
                <a:tab pos="5921375" algn="l"/>
              </a:tabLst>
              <a:defRPr kumimoji="1" sz="2400">
                <a:solidFill>
                  <a:schemeClr val="tx1"/>
                </a:solidFill>
                <a:latin typeface="Times New Roman" panose="02020603050405020304" pitchFamily="18" charset="0"/>
                <a:ea typeface="宋体" panose="02010600030101010101" pitchFamily="2" charset="-122"/>
              </a:defRPr>
            </a:lvl4pPr>
            <a:lvl5pPr algn="l">
              <a:spcBef>
                <a:spcPct val="0"/>
              </a:spcBef>
              <a:tabLst>
                <a:tab pos="5921375" algn="l"/>
              </a:tabLst>
              <a:defRPr kumimoji="1" sz="2400">
                <a:solidFill>
                  <a:schemeClr val="tx1"/>
                </a:solidFill>
                <a:latin typeface="Times New Roman" panose="02020603050405020304" pitchFamily="18" charset="0"/>
                <a:ea typeface="宋体" panose="02010600030101010101" pitchFamily="2" charset="-122"/>
              </a:defRPr>
            </a:lvl5pPr>
            <a:lvl6pPr fontAlgn="base">
              <a:spcBef>
                <a:spcPct val="0"/>
              </a:spcBef>
              <a:spcAft>
                <a:spcPct val="0"/>
              </a:spcAft>
              <a:tabLst>
                <a:tab pos="5921375" algn="l"/>
              </a:tabLst>
              <a:defRPr kumimoji="1" sz="2400">
                <a:solidFill>
                  <a:schemeClr val="tx1"/>
                </a:solidFill>
                <a:latin typeface="Times New Roman" panose="02020603050405020304" pitchFamily="18" charset="0"/>
                <a:ea typeface="宋体" panose="02010600030101010101" pitchFamily="2" charset="-122"/>
              </a:defRPr>
            </a:lvl6pPr>
            <a:lvl7pPr fontAlgn="base">
              <a:spcBef>
                <a:spcPct val="0"/>
              </a:spcBef>
              <a:spcAft>
                <a:spcPct val="0"/>
              </a:spcAft>
              <a:tabLst>
                <a:tab pos="5921375" algn="l"/>
              </a:tabLst>
              <a:defRPr kumimoji="1" sz="2400">
                <a:solidFill>
                  <a:schemeClr val="tx1"/>
                </a:solidFill>
                <a:latin typeface="Times New Roman" panose="02020603050405020304" pitchFamily="18" charset="0"/>
                <a:ea typeface="宋体" panose="02010600030101010101" pitchFamily="2" charset="-122"/>
              </a:defRPr>
            </a:lvl7pPr>
            <a:lvl8pPr fontAlgn="base">
              <a:spcBef>
                <a:spcPct val="0"/>
              </a:spcBef>
              <a:spcAft>
                <a:spcPct val="0"/>
              </a:spcAft>
              <a:tabLst>
                <a:tab pos="5921375" algn="l"/>
              </a:tabLst>
              <a:defRPr kumimoji="1" sz="2400">
                <a:solidFill>
                  <a:schemeClr val="tx1"/>
                </a:solidFill>
                <a:latin typeface="Times New Roman" panose="02020603050405020304" pitchFamily="18" charset="0"/>
                <a:ea typeface="宋体" panose="02010600030101010101" pitchFamily="2" charset="-122"/>
              </a:defRPr>
            </a:lvl8pPr>
            <a:lvl9pPr fontAlgn="base">
              <a:spcBef>
                <a:spcPct val="0"/>
              </a:spcBef>
              <a:spcAft>
                <a:spcPct val="0"/>
              </a:spcAft>
              <a:tabLst>
                <a:tab pos="5921375" algn="l"/>
              </a:tabLst>
              <a:defRPr kumimoji="1" sz="2400">
                <a:solidFill>
                  <a:schemeClr val="tx1"/>
                </a:solidFill>
                <a:latin typeface="Times New Roman" panose="02020603050405020304" pitchFamily="18" charset="0"/>
                <a:ea typeface="宋体" panose="02010600030101010101" pitchFamily="2" charset="-122"/>
              </a:defRPr>
            </a:lvl9pPr>
          </a:lstStyle>
          <a:p>
            <a:pPr>
              <a:lnSpc>
                <a:spcPct val="150000"/>
              </a:lnSpc>
            </a:pPr>
            <a:r>
              <a:rPr kumimoji="0" lang="en-US" altLang="zh-CN" sz="2800" b="1" dirty="0" smtClean="0">
                <a:solidFill>
                  <a:srgbClr val="0000FF"/>
                </a:solidFill>
                <a:latin typeface="宋体" panose="02010600030101010101" pitchFamily="2" charset="-122"/>
              </a:rPr>
              <a:t>1</a:t>
            </a:r>
            <a:r>
              <a:rPr kumimoji="0" lang="en-US" altLang="zh-CN" sz="2800" b="1" dirty="0">
                <a:solidFill>
                  <a:srgbClr val="0000FF"/>
                </a:solidFill>
                <a:latin typeface="宋体" panose="02010600030101010101" pitchFamily="2" charset="-122"/>
              </a:rPr>
              <a:t>.</a:t>
            </a:r>
            <a:r>
              <a:rPr kumimoji="0" lang="zh-CN" altLang="en-US" sz="2800" b="1" dirty="0">
                <a:solidFill>
                  <a:srgbClr val="0000FF"/>
                </a:solidFill>
                <a:latin typeface="宋体" panose="02010600030101010101" pitchFamily="2" charset="-122"/>
                <a:sym typeface="+mn-ea"/>
              </a:rPr>
              <a:t>在同一幅图中，</a:t>
            </a:r>
            <a:r>
              <a:rPr kumimoji="0" lang="zh-CN" altLang="en-US" sz="2800" b="1" dirty="0">
                <a:solidFill>
                  <a:srgbClr val="FF0000"/>
                </a:solidFill>
                <a:latin typeface="宋体" panose="02010600030101010101" pitchFamily="2" charset="-122"/>
                <a:sym typeface="+mn-ea"/>
              </a:rPr>
              <a:t>电场强度较大的地方电场线较密</a:t>
            </a:r>
            <a:r>
              <a:rPr kumimoji="0" lang="zh-CN" altLang="en-US" sz="2800" b="1" dirty="0">
                <a:solidFill>
                  <a:srgbClr val="0000FF"/>
                </a:solidFill>
                <a:latin typeface="宋体" panose="02010600030101010101" pitchFamily="2" charset="-122"/>
                <a:sym typeface="+mn-ea"/>
              </a:rPr>
              <a:t>，电场强度较小的地方电场线较疏，可以用电场线的疏密程度来表示电场强度的相对大小。</a:t>
            </a:r>
            <a:endParaRPr kumimoji="0" lang="zh-CN" altLang="en-US" sz="2800" b="1" dirty="0">
              <a:solidFill>
                <a:srgbClr val="0000FF"/>
              </a:solidFill>
              <a:latin typeface="宋体" panose="02010600030101010101" pitchFamily="2" charset="-122"/>
            </a:endParaRPr>
          </a:p>
          <a:p>
            <a:pPr>
              <a:lnSpc>
                <a:spcPct val="150000"/>
              </a:lnSpc>
            </a:pPr>
            <a:r>
              <a:rPr kumimoji="0" lang="en-US" altLang="zh-CN" sz="2800" b="1" dirty="0">
                <a:solidFill>
                  <a:srgbClr val="0000FF"/>
                </a:solidFill>
                <a:latin typeface="宋体" panose="02010600030101010101" pitchFamily="2" charset="-122"/>
              </a:rPr>
              <a:t>2.</a:t>
            </a:r>
            <a:r>
              <a:rPr kumimoji="0" lang="zh-CN" altLang="en-US" sz="2800" dirty="0">
                <a:solidFill>
                  <a:srgbClr val="0000FF"/>
                </a:solidFill>
                <a:latin typeface="宋体" panose="02010600030101010101" pitchFamily="2" charset="-122"/>
                <a:sym typeface="+mn-ea"/>
              </a:rPr>
              <a:t>电场线上每点的</a:t>
            </a:r>
            <a:r>
              <a:rPr kumimoji="0" lang="zh-CN" altLang="en-US" sz="2800" dirty="0">
                <a:solidFill>
                  <a:srgbClr val="FF0000"/>
                </a:solidFill>
                <a:latin typeface="宋体" panose="02010600030101010101" pitchFamily="2" charset="-122"/>
                <a:sym typeface="+mn-ea"/>
              </a:rPr>
              <a:t>切线方向表示</a:t>
            </a:r>
            <a:r>
              <a:rPr kumimoji="0" lang="zh-CN" altLang="en-US" sz="2800" dirty="0">
                <a:solidFill>
                  <a:srgbClr val="0000FF"/>
                </a:solidFill>
                <a:latin typeface="宋体" panose="02010600030101010101" pitchFamily="2" charset="-122"/>
                <a:sym typeface="+mn-ea"/>
              </a:rPr>
              <a:t>该点的</a:t>
            </a:r>
            <a:r>
              <a:rPr kumimoji="0" lang="zh-CN" altLang="en-US" sz="2800" dirty="0">
                <a:solidFill>
                  <a:srgbClr val="FF0000"/>
                </a:solidFill>
                <a:latin typeface="宋体" panose="02010600030101010101" pitchFamily="2" charset="-122"/>
                <a:sym typeface="+mn-ea"/>
              </a:rPr>
              <a:t>电场强度方向。</a:t>
            </a:r>
            <a:endParaRPr lang="zh-CN" altLang="en-US" sz="2800" b="1" dirty="0">
              <a:solidFill>
                <a:srgbClr val="FF0000"/>
              </a:solidFill>
              <a:latin typeface="黑体" panose="02010609060101010101" pitchFamily="49" charset="-122"/>
              <a:ea typeface="黑体" panose="02010609060101010101" pitchFamily="49" charset="-122"/>
              <a:sym typeface="+mn-ea"/>
            </a:endParaRPr>
          </a:p>
          <a:p>
            <a:pPr>
              <a:lnSpc>
                <a:spcPct val="150000"/>
              </a:lnSpc>
            </a:pPr>
            <a:r>
              <a:rPr kumimoji="0" lang="en-US" altLang="zh-CN" sz="2800" b="1" dirty="0">
                <a:solidFill>
                  <a:srgbClr val="0000FF"/>
                </a:solidFill>
                <a:latin typeface="宋体" panose="02010600030101010101" pitchFamily="2" charset="-122"/>
              </a:rPr>
              <a:t>3.</a:t>
            </a:r>
            <a:r>
              <a:rPr kumimoji="0" lang="zh-CN" altLang="en-US" sz="2800" b="1" dirty="0">
                <a:solidFill>
                  <a:srgbClr val="0000FF"/>
                </a:solidFill>
                <a:latin typeface="宋体" panose="02010600030101010101" pitchFamily="2" charset="-122"/>
              </a:rPr>
              <a:t>电场线总是从正电荷或无限远出发，终止于无限远或负电荷</a:t>
            </a:r>
            <a:r>
              <a:rPr kumimoji="0" lang="zh-CN" altLang="en-US" sz="2800" b="1" dirty="0">
                <a:solidFill>
                  <a:srgbClr val="0000FF"/>
                </a:solidFill>
                <a:latin typeface="宋体" panose="02010600030101010101" pitchFamily="2" charset="-122"/>
                <a:sym typeface="+mn-ea"/>
              </a:rPr>
              <a:t>。</a:t>
            </a:r>
            <a:endParaRPr kumimoji="0" lang="zh-CN" altLang="en-US" sz="2800" b="1" dirty="0">
              <a:solidFill>
                <a:srgbClr val="0000FF"/>
              </a:solidFill>
              <a:latin typeface="宋体" panose="02010600030101010101" pitchFamily="2" charset="-122"/>
            </a:endParaRPr>
          </a:p>
          <a:p>
            <a:pPr>
              <a:lnSpc>
                <a:spcPct val="150000"/>
              </a:lnSpc>
            </a:pPr>
            <a:r>
              <a:rPr kumimoji="0" lang="en-US" altLang="zh-CN" sz="2800" b="1" dirty="0">
                <a:solidFill>
                  <a:srgbClr val="0000FF"/>
                </a:solidFill>
                <a:latin typeface="宋体" panose="02010600030101010101" pitchFamily="2" charset="-122"/>
              </a:rPr>
              <a:t>4.</a:t>
            </a:r>
            <a:r>
              <a:rPr kumimoji="0" lang="zh-CN" altLang="en-US" sz="2800" b="1" dirty="0">
                <a:solidFill>
                  <a:srgbClr val="0000FF"/>
                </a:solidFill>
                <a:latin typeface="宋体" panose="02010600030101010101" pitchFamily="2" charset="-122"/>
              </a:rPr>
              <a:t>电场线在电场中不相交；</a:t>
            </a:r>
            <a:endParaRPr kumimoji="0" lang="zh-CN" altLang="en-US" sz="2800" b="1" dirty="0">
              <a:solidFill>
                <a:srgbClr val="0000FF"/>
              </a:solidFill>
              <a:latin typeface="宋体" panose="02010600030101010101" pitchFamily="2" charset="-122"/>
            </a:endParaRPr>
          </a:p>
          <a:p>
            <a:pPr>
              <a:lnSpc>
                <a:spcPct val="150000"/>
              </a:lnSpc>
            </a:pPr>
            <a:endParaRPr kumimoji="0" lang="zh-CN" altLang="en-US" sz="2800" b="1" dirty="0">
              <a:solidFill>
                <a:srgbClr val="0000FF"/>
              </a:solidFill>
              <a:latin typeface="宋体" panose="02010600030101010101" pitchFamily="2" charset="-122"/>
            </a:endParaRPr>
          </a:p>
        </p:txBody>
      </p:sp>
      <p:sp>
        <p:nvSpPr>
          <p:cNvPr id="442372" name="AutoShape 4"/>
          <p:cNvSpPr>
            <a:spLocks noChangeArrowheads="1"/>
          </p:cNvSpPr>
          <p:nvPr/>
        </p:nvSpPr>
        <p:spPr bwMode="auto">
          <a:xfrm>
            <a:off x="5450925" y="4941254"/>
            <a:ext cx="5224536" cy="998537"/>
          </a:xfrm>
          <a:prstGeom prst="wedgeEllipseCallout">
            <a:avLst>
              <a:gd name="adj1" fmla="val -48782"/>
              <a:gd name="adj2" fmla="val -85134"/>
            </a:avLst>
          </a:prstGeom>
          <a:noFill/>
          <a:ln w="25400">
            <a:solidFill>
              <a:srgbClr val="FF00FF"/>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pPr>
            <a:r>
              <a:rPr lang="zh-CN" altLang="en-US" sz="2400" b="1">
                <a:solidFill>
                  <a:srgbClr val="FF0000"/>
                </a:solidFill>
                <a:latin typeface="Times New Roman" panose="02020603050405020304" pitchFamily="18" charset="0"/>
              </a:rPr>
              <a:t>电场线是电场中实际存在的线吗？</a:t>
            </a:r>
            <a:endParaRPr lang="zh-CN" altLang="en-US" sz="2400" b="1">
              <a:solidFill>
                <a:srgbClr val="FF0000"/>
              </a:solidFill>
              <a:latin typeface="Times New Roman" panose="02020603050405020304" pitchFamily="18" charset="0"/>
            </a:endParaRPr>
          </a:p>
        </p:txBody>
      </p:sp>
      <p:sp>
        <p:nvSpPr>
          <p:cNvPr id="2" name="矩形 1"/>
          <p:cNvSpPr/>
          <p:nvPr/>
        </p:nvSpPr>
        <p:spPr>
          <a:xfrm>
            <a:off x="0" y="476672"/>
            <a:ext cx="2709396" cy="637675"/>
          </a:xfrm>
          <a:prstGeom prst="rect">
            <a:avLst/>
          </a:prstGeom>
        </p:spPr>
        <p:txBody>
          <a:bodyPr wrap="none">
            <a:spAutoFit/>
          </a:bodyPr>
          <a:lstStyle/>
          <a:p>
            <a:pPr>
              <a:lnSpc>
                <a:spcPct val="150000"/>
              </a:lnSpc>
            </a:pPr>
            <a:r>
              <a:rPr lang="zh-CN" altLang="en-US" sz="2800" b="1" dirty="0">
                <a:solidFill>
                  <a:srgbClr val="FF0000"/>
                </a:solidFill>
                <a:latin typeface="黑体" panose="02010609060101010101" pitchFamily="49" charset="-122"/>
                <a:ea typeface="黑体" panose="02010609060101010101" pitchFamily="49" charset="-122"/>
              </a:rPr>
              <a:t>电场线的特点：</a:t>
            </a:r>
            <a:endParaRPr lang="zh-CN" altLang="en-US" sz="2800" b="1" dirty="0">
              <a:solidFill>
                <a:srgbClr val="FF0000"/>
              </a:solidFill>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23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23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23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23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2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372"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stretch>
            <a:fillRect/>
          </a:stretch>
        </p:blipFill>
        <p:spPr>
          <a:xfrm>
            <a:off x="2991485" y="3041650"/>
            <a:ext cx="6259830" cy="3404870"/>
          </a:xfrm>
          <a:prstGeom prst="rect">
            <a:avLst/>
          </a:prstGeom>
          <a:ln w="38100">
            <a:solidFill>
              <a:srgbClr val="0070C0"/>
            </a:solidFill>
          </a:ln>
        </p:spPr>
      </p:pic>
      <p:sp>
        <p:nvSpPr>
          <p:cNvPr id="4" name="文本框 3"/>
          <p:cNvSpPr txBox="1"/>
          <p:nvPr/>
        </p:nvSpPr>
        <p:spPr>
          <a:xfrm>
            <a:off x="3074670" y="836930"/>
            <a:ext cx="6278880" cy="1568450"/>
          </a:xfrm>
          <a:prstGeom prst="rect">
            <a:avLst/>
          </a:prstGeom>
          <a:noFill/>
          <a:ln w="38100">
            <a:noFill/>
          </a:ln>
        </p:spPr>
        <p:txBody>
          <a:bodyPr wrap="none" rtlCol="0">
            <a:spAutoFit/>
          </a:bodyPr>
          <a:lstStyle/>
          <a:p>
            <a:pPr algn="l"/>
            <a:r>
              <a:rPr lang="zh-CN" altLang="en-US" sz="3200" b="1">
                <a:latin typeface="微软雅黑" panose="020B0503020204020204" charset="-122"/>
                <a:ea typeface="微软雅黑" panose="020B0503020204020204" charset="-122"/>
                <a:cs typeface="微软雅黑" panose="020B0503020204020204" charset="-122"/>
              </a:rPr>
              <a:t>熟记五种典型场，光芒四射</a:t>
            </a:r>
            <a:r>
              <a:rPr lang="zh-CN" altLang="en-US" sz="3200" b="1">
                <a:solidFill>
                  <a:srgbClr val="FF0000"/>
                </a:solidFill>
                <a:latin typeface="微软雅黑" panose="020B0503020204020204" charset="-122"/>
                <a:ea typeface="微软雅黑" panose="020B0503020204020204" charset="-122"/>
                <a:cs typeface="微软雅黑" panose="020B0503020204020204" charset="-122"/>
              </a:rPr>
              <a:t>正点电</a:t>
            </a:r>
            <a:endParaRPr lang="zh-CN" altLang="en-US" sz="3200" b="1">
              <a:latin typeface="微软雅黑" panose="020B0503020204020204" charset="-122"/>
              <a:ea typeface="微软雅黑" panose="020B0503020204020204" charset="-122"/>
              <a:cs typeface="微软雅黑" panose="020B0503020204020204" charset="-122"/>
            </a:endParaRPr>
          </a:p>
          <a:p>
            <a:pPr algn="l"/>
            <a:r>
              <a:rPr lang="zh-CN" altLang="en-US" sz="3200" b="1">
                <a:latin typeface="微软雅黑" panose="020B0503020204020204" charset="-122"/>
                <a:ea typeface="微软雅黑" panose="020B0503020204020204" charset="-122"/>
                <a:cs typeface="微软雅黑" panose="020B0503020204020204" charset="-122"/>
              </a:rPr>
              <a:t>万箭穿心</a:t>
            </a:r>
            <a:r>
              <a:rPr lang="zh-CN" altLang="en-US" sz="3200" b="1">
                <a:solidFill>
                  <a:srgbClr val="FF0000"/>
                </a:solidFill>
                <a:latin typeface="微软雅黑" panose="020B0503020204020204" charset="-122"/>
                <a:ea typeface="微软雅黑" panose="020B0503020204020204" charset="-122"/>
                <a:cs typeface="微软雅黑" panose="020B0503020204020204" charset="-122"/>
              </a:rPr>
              <a:t>负点电</a:t>
            </a:r>
            <a:r>
              <a:rPr lang="zh-CN" altLang="en-US" sz="3200" b="1">
                <a:latin typeface="微软雅黑" panose="020B0503020204020204" charset="-122"/>
                <a:ea typeface="微软雅黑" panose="020B0503020204020204" charset="-122"/>
                <a:cs typeface="微软雅黑" panose="020B0503020204020204" charset="-122"/>
              </a:rPr>
              <a:t>，</a:t>
            </a:r>
            <a:r>
              <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rPr>
              <a:t>等量异号</a:t>
            </a:r>
            <a:r>
              <a:rPr lang="zh-CN" altLang="en-US" sz="3200" b="1">
                <a:latin typeface="微软雅黑" panose="020B0503020204020204" charset="-122"/>
                <a:ea typeface="微软雅黑" panose="020B0503020204020204" charset="-122"/>
                <a:cs typeface="微软雅黑" panose="020B0503020204020204" charset="-122"/>
                <a:sym typeface="+mn-ea"/>
              </a:rPr>
              <a:t>灯笼倒</a:t>
            </a:r>
            <a:endParaRPr lang="zh-CN" altLang="en-US" sz="3200" b="1">
              <a:latin typeface="微软雅黑" panose="020B0503020204020204" charset="-122"/>
              <a:ea typeface="微软雅黑" panose="020B0503020204020204" charset="-122"/>
              <a:cs typeface="微软雅黑" panose="020B0503020204020204" charset="-122"/>
              <a:sym typeface="+mn-ea"/>
            </a:endParaRPr>
          </a:p>
          <a:p>
            <a:pPr algn="l"/>
            <a:r>
              <a:rPr lang="zh-CN" altLang="en-US" sz="3200" b="1">
                <a:solidFill>
                  <a:srgbClr val="FF0000"/>
                </a:solidFill>
                <a:latin typeface="微软雅黑" panose="020B0503020204020204" charset="-122"/>
                <a:ea typeface="微软雅黑" panose="020B0503020204020204" charset="-122"/>
                <a:cs typeface="微软雅黑" panose="020B0503020204020204" charset="-122"/>
              </a:rPr>
              <a:t>等量同号</a:t>
            </a:r>
            <a:r>
              <a:rPr lang="zh-CN" altLang="en-US" sz="3200" b="1">
                <a:latin typeface="微软雅黑" panose="020B0503020204020204" charset="-122"/>
                <a:ea typeface="微软雅黑" panose="020B0503020204020204" charset="-122"/>
                <a:cs typeface="微软雅黑" panose="020B0503020204020204" charset="-122"/>
              </a:rPr>
              <a:t>蝶双飞，平行等距</a:t>
            </a:r>
            <a:r>
              <a:rPr lang="zh-CN" altLang="en-US" sz="3200" b="1">
                <a:solidFill>
                  <a:srgbClr val="FF0000"/>
                </a:solidFill>
                <a:latin typeface="微软雅黑" panose="020B0503020204020204" charset="-122"/>
                <a:ea typeface="微软雅黑" panose="020B0503020204020204" charset="-122"/>
                <a:cs typeface="微软雅黑" panose="020B0503020204020204" charset="-122"/>
              </a:rPr>
              <a:t>匀强场</a:t>
            </a:r>
            <a:endParaRPr lang="zh-CN" altLang="en-US" sz="3200" b="1">
              <a:latin typeface="微软雅黑" panose="020B0503020204020204" charset="-122"/>
              <a:ea typeface="微软雅黑" panose="020B0503020204020204" charset="-122"/>
              <a:cs typeface="微软雅黑" panose="020B0503020204020204" charset="-122"/>
            </a:endParaRPr>
          </a:p>
        </p:txBody>
      </p:sp>
      <p:pic>
        <p:nvPicPr>
          <p:cNvPr id="5" name="图片 4" descr="timgOECBMR3F"/>
          <p:cNvPicPr>
            <a:picLocks noChangeAspect="1"/>
          </p:cNvPicPr>
          <p:nvPr/>
        </p:nvPicPr>
        <p:blipFill>
          <a:blip r:embed="rId2" cstate="print"/>
          <a:srcRect t="5138" r="65019" b="64352"/>
          <a:stretch>
            <a:fillRect/>
          </a:stretch>
        </p:blipFill>
        <p:spPr>
          <a:xfrm rot="5400000">
            <a:off x="9340850" y="3300730"/>
            <a:ext cx="997585" cy="917575"/>
          </a:xfrm>
          <a:prstGeom prst="rect">
            <a:avLst/>
          </a:prstGeom>
        </p:spPr>
      </p:pic>
      <p:grpSp>
        <p:nvGrpSpPr>
          <p:cNvPr id="11" name="组合 10"/>
          <p:cNvGrpSpPr/>
          <p:nvPr/>
        </p:nvGrpSpPr>
        <p:grpSpPr>
          <a:xfrm>
            <a:off x="1583690" y="5205095"/>
            <a:ext cx="1279525" cy="655955"/>
            <a:chOff x="7102" y="5960"/>
            <a:chExt cx="5693" cy="4216"/>
          </a:xfrm>
        </p:grpSpPr>
        <p:pic>
          <p:nvPicPr>
            <p:cNvPr id="9" name="图片 8" descr="图片1"/>
            <p:cNvPicPr>
              <a:picLocks noChangeAspect="1"/>
            </p:cNvPicPr>
            <p:nvPr/>
          </p:nvPicPr>
          <p:blipFill>
            <a:blip r:embed="rId3" cstate="print"/>
            <a:stretch>
              <a:fillRect/>
            </a:stretch>
          </p:blipFill>
          <p:spPr>
            <a:xfrm>
              <a:off x="7102" y="5960"/>
              <a:ext cx="2847" cy="4217"/>
            </a:xfrm>
            <a:prstGeom prst="rect">
              <a:avLst/>
            </a:prstGeom>
          </p:spPr>
        </p:pic>
        <p:pic>
          <p:nvPicPr>
            <p:cNvPr id="10" name="图片 9" descr="图片1"/>
            <p:cNvPicPr>
              <a:picLocks noChangeAspect="1"/>
            </p:cNvPicPr>
            <p:nvPr/>
          </p:nvPicPr>
          <p:blipFill>
            <a:blip r:embed="rId3" cstate="print"/>
            <a:stretch>
              <a:fillRect/>
            </a:stretch>
          </p:blipFill>
          <p:spPr>
            <a:xfrm rot="10800000">
              <a:off x="9949" y="5960"/>
              <a:ext cx="2847" cy="4217"/>
            </a:xfrm>
            <a:prstGeom prst="rect">
              <a:avLst/>
            </a:prstGeom>
          </p:spPr>
        </p:pic>
      </p:grpSp>
      <p:pic>
        <p:nvPicPr>
          <p:cNvPr id="8" name="图片 7"/>
          <p:cNvPicPr>
            <a:picLocks noChangeAspect="1"/>
          </p:cNvPicPr>
          <p:nvPr/>
        </p:nvPicPr>
        <p:blipFill>
          <a:blip r:embed="rId1" cstate="print"/>
          <a:srcRect l="40271" t="51070" r="37829" b="17014"/>
          <a:stretch>
            <a:fillRect/>
          </a:stretch>
        </p:blipFill>
        <p:spPr>
          <a:xfrm>
            <a:off x="7126605" y="4581525"/>
            <a:ext cx="1744980" cy="1405255"/>
          </a:xfrm>
          <a:prstGeom prst="rect">
            <a:avLst/>
          </a:prstGeom>
        </p:spPr>
      </p:pic>
      <p:sp>
        <p:nvSpPr>
          <p:cNvPr id="13" name="文本框 12"/>
          <p:cNvSpPr txBox="1"/>
          <p:nvPr/>
        </p:nvSpPr>
        <p:spPr>
          <a:xfrm>
            <a:off x="7239000" y="5986145"/>
            <a:ext cx="1819275" cy="460375"/>
          </a:xfrm>
          <a:prstGeom prst="rect">
            <a:avLst/>
          </a:prstGeom>
          <a:solidFill>
            <a:schemeClr val="bg1"/>
          </a:solidFill>
          <a:ln w="38100">
            <a:noFill/>
          </a:ln>
        </p:spPr>
        <p:txBody>
          <a:bodyPr wrap="square" rtlCol="0">
            <a:spAutoFit/>
          </a:bodyPr>
          <a:lstStyle/>
          <a:p>
            <a:r>
              <a:rPr lang="zh-CN" altLang="en-US" sz="2400" b="1">
                <a:latin typeface="仿宋" panose="02010609060101010101" charset="-122"/>
                <a:ea typeface="仿宋" panose="02010609060101010101" charset="-122"/>
                <a:cs typeface="微软雅黑" panose="020B0503020204020204" charset="-122"/>
              </a:rPr>
              <a:t>匀强电场</a:t>
            </a:r>
            <a:endParaRPr lang="zh-CN" altLang="en-US" sz="2400" b="1">
              <a:latin typeface="仿宋" panose="02010609060101010101" charset="-122"/>
              <a:ea typeface="仿宋" panose="02010609060101010101" charset="-122"/>
              <a:cs typeface="微软雅黑" panose="020B0503020204020204" charset="-122"/>
            </a:endParaRPr>
          </a:p>
        </p:txBody>
      </p:sp>
      <p:sp>
        <p:nvSpPr>
          <p:cNvPr id="14" name="文本框 13"/>
          <p:cNvSpPr txBox="1"/>
          <p:nvPr/>
        </p:nvSpPr>
        <p:spPr>
          <a:xfrm>
            <a:off x="5417185" y="4815840"/>
            <a:ext cx="1819275" cy="1568450"/>
          </a:xfrm>
          <a:prstGeom prst="rect">
            <a:avLst/>
          </a:prstGeom>
          <a:solidFill>
            <a:schemeClr val="bg1"/>
          </a:solidFill>
          <a:ln w="38100">
            <a:noFill/>
          </a:ln>
        </p:spPr>
        <p:txBody>
          <a:bodyPr wrap="square" rtlCol="0">
            <a:spAutoFit/>
          </a:bodyPr>
          <a:lstStyle/>
          <a:p>
            <a:endParaRPr lang="zh-CN" altLang="en-US" sz="2400" b="1">
              <a:latin typeface="仿宋" panose="02010609060101010101" charset="-122"/>
              <a:ea typeface="仿宋" panose="02010609060101010101" charset="-122"/>
              <a:cs typeface="微软雅黑" panose="020B0503020204020204" charset="-122"/>
            </a:endParaRPr>
          </a:p>
          <a:p>
            <a:endParaRPr lang="zh-CN" altLang="en-US" sz="2400" b="1">
              <a:latin typeface="仿宋" panose="02010609060101010101" charset="-122"/>
              <a:ea typeface="仿宋" panose="02010609060101010101" charset="-122"/>
              <a:cs typeface="微软雅黑" panose="020B0503020204020204" charset="-122"/>
            </a:endParaRPr>
          </a:p>
          <a:p>
            <a:endParaRPr lang="zh-CN" altLang="en-US" sz="2400" b="1">
              <a:latin typeface="仿宋" panose="02010609060101010101" charset="-122"/>
              <a:ea typeface="仿宋" panose="02010609060101010101" charset="-122"/>
              <a:cs typeface="微软雅黑" panose="020B0503020204020204" charset="-122"/>
            </a:endParaRPr>
          </a:p>
          <a:p>
            <a:endParaRPr lang="zh-CN" altLang="en-US" sz="2400" b="1">
              <a:latin typeface="仿宋" panose="02010609060101010101" charset="-122"/>
              <a:ea typeface="仿宋" panose="02010609060101010101" charset="-122"/>
              <a:cs typeface="微软雅黑" panose="020B0503020204020204" charset="-122"/>
            </a:endParaRPr>
          </a:p>
        </p:txBody>
      </p:sp>
      <p:pic>
        <p:nvPicPr>
          <p:cNvPr id="15" name="图片 14"/>
          <p:cNvPicPr>
            <a:picLocks noChangeAspect="1"/>
          </p:cNvPicPr>
          <p:nvPr/>
        </p:nvPicPr>
        <p:blipFill>
          <a:blip r:embed="rId4" cstate="print"/>
          <a:srcRect l="36700" t="10861" r="40083" b="63964"/>
          <a:stretch>
            <a:fillRect/>
          </a:stretch>
        </p:blipFill>
        <p:spPr>
          <a:xfrm>
            <a:off x="1759585" y="3260725"/>
            <a:ext cx="1121410" cy="81026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914400" y="692468"/>
            <a:ext cx="5080000" cy="450850"/>
          </a:xfrm>
          <a:prstGeom prst="rect">
            <a:avLst/>
          </a:prstGeom>
          <a:noFill/>
          <a:ln w="9525">
            <a:noFill/>
          </a:ln>
        </p:spPr>
        <p:txBody>
          <a:bodyPr>
            <a:spAutoFit/>
          </a:bodyPr>
          <a:p>
            <a:pPr indent="0"/>
            <a:r>
              <a:rPr lang="zh-CN" sz="3600" b="1" baseline="30000">
                <a:solidFill>
                  <a:srgbClr val="0000FF"/>
                </a:solidFill>
                <a:ea typeface="宋体" panose="02010600030101010101" pitchFamily="2" charset="-122"/>
              </a:rPr>
              <a:t>1.点电荷的电场线</a:t>
            </a:r>
            <a:endParaRPr lang="zh-CN" altLang="en-US" sz="3600" b="1" baseline="30000">
              <a:solidFill>
                <a:srgbClr val="0000FF"/>
              </a:solidFill>
              <a:ea typeface="宋体" panose="02010600030101010101" pitchFamily="2" charset="-122"/>
            </a:endParaRPr>
          </a:p>
        </p:txBody>
      </p:sp>
      <p:sp>
        <p:nvSpPr>
          <p:cNvPr id="101" name="文本框 100"/>
          <p:cNvSpPr txBox="1"/>
          <p:nvPr/>
        </p:nvSpPr>
        <p:spPr>
          <a:xfrm>
            <a:off x="770255" y="1412875"/>
            <a:ext cx="5914390" cy="3328670"/>
          </a:xfrm>
          <a:prstGeom prst="rect">
            <a:avLst/>
          </a:prstGeom>
          <a:noFill/>
          <a:ln w="9525">
            <a:noFill/>
          </a:ln>
        </p:spPr>
        <p:txBody>
          <a:bodyPr wrap="square">
            <a:spAutoFit/>
          </a:bodyPr>
          <a:p>
            <a:pPr indent="0" algn="l"/>
            <a:r>
              <a:rPr lang="zh-CN" sz="3600" b="1" baseline="30000">
                <a:solidFill>
                  <a:srgbClr val="0000FF"/>
                </a:solidFill>
                <a:ea typeface="宋体" panose="02010600030101010101" pitchFamily="2" charset="-122"/>
              </a:rPr>
              <a:t>(1)点电荷的电场线呈辐射状,正电荷的电场线向外至无限远,负电荷则相反.如图所示.(2)以点电荷为球心的球面上,电场线疏密相同,但方向不同,说明电场强度大小相等,但方向不同.(3)同一条电场线上,电场强度方向相同,但大小不等.离场源越近电场越强。实际上,点电荷形成的电场中,任意两点的电场强度都不同.</a:t>
            </a:r>
            <a:endParaRPr lang="zh-CN" altLang="en-US" sz="3600" b="1" baseline="30000">
              <a:solidFill>
                <a:srgbClr val="0000FF"/>
              </a:solidFill>
              <a:ea typeface="宋体" panose="02010600030101010101" pitchFamily="2" charset="-122"/>
            </a:endParaRPr>
          </a:p>
        </p:txBody>
      </p:sp>
      <p:pic>
        <p:nvPicPr>
          <p:cNvPr id="96" name="图片 95"/>
          <p:cNvPicPr>
            <a:picLocks noChangeAspect="1"/>
          </p:cNvPicPr>
          <p:nvPr/>
        </p:nvPicPr>
        <p:blipFill>
          <a:blip r:embed="rId1" cstate="print"/>
          <a:srcRect r="54047" b="52275"/>
          <a:stretch>
            <a:fillRect/>
          </a:stretch>
        </p:blipFill>
        <p:spPr>
          <a:xfrm>
            <a:off x="7179310" y="909320"/>
            <a:ext cx="4189095" cy="2367915"/>
          </a:xfrm>
          <a:prstGeom prst="rect">
            <a:avLst/>
          </a:prstGeom>
          <a:ln w="38100">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021" name="表格 337020"/>
          <p:cNvGraphicFramePr/>
          <p:nvPr>
            <p:custDataLst>
              <p:tags r:id="rId1"/>
            </p:custDataLst>
          </p:nvPr>
        </p:nvGraphicFramePr>
        <p:xfrm>
          <a:off x="182245" y="1013460"/>
          <a:ext cx="8780145" cy="5547360"/>
        </p:xfrm>
        <a:graphic>
          <a:graphicData uri="http://schemas.openxmlformats.org/drawingml/2006/table">
            <a:tbl>
              <a:tblPr/>
              <a:tblGrid>
                <a:gridCol w="1684655"/>
                <a:gridCol w="3547745"/>
                <a:gridCol w="3547745"/>
              </a:tblGrid>
              <a:tr h="695325">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2400" b="1" dirty="0">
                        <a:solidFill>
                          <a:srgbClr val="0000FF"/>
                        </a:solidFill>
                        <a:latin typeface="宋体" panose="02010600030101010101" pitchFamily="2" charset="-122"/>
                      </a:endParaRP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2400" b="1" dirty="0">
                        <a:solidFill>
                          <a:srgbClr val="0000FF"/>
                        </a:solidFill>
                        <a:latin typeface="宋体" panose="02010600030101010101" pitchFamily="2" charset="-122"/>
                      </a:endParaRP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2400" b="1" dirty="0">
                        <a:solidFill>
                          <a:srgbClr val="0000FF"/>
                        </a:solidFill>
                        <a:latin typeface="宋体" panose="02010600030101010101" pitchFamily="2" charset="-122"/>
                      </a:endParaRP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noFill/>
                  </a:tcPr>
                </a:tc>
              </a:tr>
              <a:tr h="1035050">
                <a:tc rowSpan="2">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2400" b="1" dirty="0">
                        <a:solidFill>
                          <a:srgbClr val="0000FF"/>
                        </a:solidFill>
                        <a:latin typeface="宋体" panose="02010600030101010101" pitchFamily="2" charset="-122"/>
                      </a:endParaRP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2400" b="1" dirty="0">
                        <a:solidFill>
                          <a:srgbClr val="0000FF"/>
                        </a:solidFill>
                        <a:latin typeface="宋体" panose="02010600030101010101" pitchFamily="2" charset="-122"/>
                      </a:endParaRP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2400" b="1" dirty="0">
                        <a:solidFill>
                          <a:srgbClr val="0000FF"/>
                        </a:solidFill>
                        <a:latin typeface="宋体" panose="02010600030101010101" pitchFamily="2" charset="-122"/>
                      </a:endParaRP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noFill/>
                  </a:tcPr>
                </a:tc>
              </a:tr>
              <a:tr h="704215">
                <a:tc vMerge="1">
                  <a:tcPr>
                    <a:lnL w="38100">
                      <a:solidFill>
                        <a:schemeClr val="tx1"/>
                      </a:solidFill>
                      <a:prstDash val="solid"/>
                    </a:lnL>
                    <a:lnR w="38100">
                      <a:solidFill>
                        <a:schemeClr val="tx1"/>
                      </a:solidFill>
                      <a:prstDash val="solid"/>
                    </a:lnR>
                    <a:lnB w="38100">
                      <a:solidFill>
                        <a:schemeClr val="tx1"/>
                      </a:solidFill>
                      <a:prstDash val="solid"/>
                    </a:lnB>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2400" b="1" dirty="0">
                        <a:solidFill>
                          <a:srgbClr val="0000FF"/>
                        </a:solidFill>
                        <a:latin typeface="宋体" panose="02010600030101010101" pitchFamily="2" charset="-122"/>
                      </a:endParaRP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2400" b="1" dirty="0">
                        <a:solidFill>
                          <a:srgbClr val="0000FF"/>
                        </a:solidFill>
                        <a:latin typeface="宋体" panose="02010600030101010101" pitchFamily="2" charset="-122"/>
                      </a:endParaRP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noFill/>
                  </a:tcPr>
                </a:tc>
              </a:tr>
              <a:tr h="1038860">
                <a:tc rowSpan="2">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2400" b="1" dirty="0">
                        <a:solidFill>
                          <a:srgbClr val="0000FF"/>
                        </a:solidFill>
                        <a:latin typeface="宋体" panose="02010600030101010101" pitchFamily="2" charset="-122"/>
                      </a:endParaRP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2400" b="1" dirty="0">
                        <a:solidFill>
                          <a:srgbClr val="0000FF"/>
                        </a:solidFill>
                        <a:latin typeface="宋体" panose="02010600030101010101" pitchFamily="2" charset="-122"/>
                      </a:endParaRP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2400" b="1" dirty="0">
                        <a:solidFill>
                          <a:srgbClr val="0000FF"/>
                        </a:solidFill>
                        <a:latin typeface="宋体" panose="02010600030101010101" pitchFamily="2" charset="-122"/>
                      </a:endParaRP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noFill/>
                  </a:tcPr>
                </a:tc>
              </a:tr>
              <a:tr h="1035050">
                <a:tc vMerge="1">
                  <a:tcPr>
                    <a:lnL w="38100">
                      <a:solidFill>
                        <a:schemeClr val="tx1"/>
                      </a:solidFill>
                      <a:prstDash val="solid"/>
                    </a:lnL>
                    <a:lnR w="38100">
                      <a:solidFill>
                        <a:schemeClr val="tx1"/>
                      </a:solidFill>
                      <a:prstDash val="solid"/>
                    </a:lnR>
                    <a:lnB w="38100">
                      <a:solidFill>
                        <a:schemeClr val="tx1"/>
                      </a:solidFill>
                      <a:prstDash val="solid"/>
                    </a:lnB>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2400" b="1" dirty="0">
                        <a:solidFill>
                          <a:srgbClr val="0000FF"/>
                        </a:solidFill>
                        <a:latin typeface="宋体" panose="02010600030101010101" pitchFamily="2" charset="-122"/>
                      </a:endParaRP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2400" b="1" dirty="0">
                        <a:solidFill>
                          <a:srgbClr val="0000FF"/>
                        </a:solidFill>
                        <a:latin typeface="宋体" panose="02010600030101010101" pitchFamily="2" charset="-122"/>
                      </a:endParaRP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noFill/>
                  </a:tcPr>
                </a:tc>
              </a:tr>
              <a:tr h="103886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2400" b="1" dirty="0">
                        <a:solidFill>
                          <a:srgbClr val="0000FF"/>
                        </a:solidFill>
                        <a:latin typeface="宋体" panose="02010600030101010101" pitchFamily="2" charset="-122"/>
                      </a:endParaRP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noFill/>
                  </a:tcPr>
                </a:tc>
                <a:tc gridSpan="2">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2400" b="1" dirty="0">
                        <a:solidFill>
                          <a:srgbClr val="0000FF"/>
                        </a:solidFill>
                        <a:latin typeface="宋体" panose="02010600030101010101" pitchFamily="2" charset="-122"/>
                      </a:endParaRP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noFill/>
                  </a:tcPr>
                </a:tc>
                <a:tc hMerge="1">
                  <a:tcPr>
                    <a:lnR w="38100">
                      <a:solidFill>
                        <a:schemeClr val="tx1"/>
                      </a:solidFill>
                      <a:prstDash val="solid"/>
                    </a:lnR>
                    <a:lnT w="38100">
                      <a:solidFill>
                        <a:schemeClr val="tx1"/>
                      </a:solidFill>
                      <a:prstDash val="solid"/>
                    </a:lnT>
                    <a:lnB w="38100">
                      <a:solidFill>
                        <a:schemeClr val="tx1"/>
                      </a:solidFill>
                      <a:prstDash val="solid"/>
                    </a:lnB>
                  </a:tcPr>
                </a:tc>
              </a:tr>
            </a:tbl>
          </a:graphicData>
        </a:graphic>
      </p:graphicFrame>
      <p:sp>
        <p:nvSpPr>
          <p:cNvPr id="337004" name="文本框 337003"/>
          <p:cNvSpPr txBox="1"/>
          <p:nvPr/>
        </p:nvSpPr>
        <p:spPr>
          <a:xfrm>
            <a:off x="2073275" y="1013460"/>
            <a:ext cx="2553335" cy="645160"/>
          </a:xfrm>
          <a:prstGeom prst="rect">
            <a:avLst/>
          </a:prstGeom>
          <a:noFill/>
          <a:ln w="25400">
            <a:noFill/>
          </a:ln>
        </p:spPr>
        <p:txBody>
          <a:bodyPr wrap="square">
            <a:spAutoFit/>
          </a:bodyPr>
          <a:lstStyle/>
          <a:p>
            <a:pPr>
              <a:lnSpc>
                <a:spcPct val="150000"/>
              </a:lnSpc>
            </a:pPr>
            <a:r>
              <a:rPr lang="zh-CN" altLang="en-US" sz="2400" b="1" dirty="0">
                <a:solidFill>
                  <a:srgbClr val="0000FF"/>
                </a:solidFill>
                <a:latin typeface="宋体" panose="02010600030101010101" pitchFamily="2" charset="-122"/>
                <a:ea typeface="宋体" panose="02010600030101010101" pitchFamily="2" charset="-122"/>
                <a:cs typeface="宋体" panose="02010600030101010101" pitchFamily="2" charset="-122"/>
              </a:rPr>
              <a:t>等量异种点电荷 </a:t>
            </a:r>
            <a:endParaRPr lang="zh-CN" altLang="en-US" sz="2400" b="1" dirty="0">
              <a:solidFill>
                <a:srgbClr val="0000FF"/>
              </a:solidFill>
              <a:latin typeface="宋体" panose="02010600030101010101" pitchFamily="2" charset="-122"/>
              <a:ea typeface="宋体" panose="02010600030101010101" pitchFamily="2" charset="-122"/>
              <a:cs typeface="宋体" panose="02010600030101010101" pitchFamily="2" charset="-122"/>
            </a:endParaRPr>
          </a:p>
        </p:txBody>
      </p:sp>
      <p:sp>
        <p:nvSpPr>
          <p:cNvPr id="337005" name="文本框 337004"/>
          <p:cNvSpPr txBox="1"/>
          <p:nvPr/>
        </p:nvSpPr>
        <p:spPr>
          <a:xfrm>
            <a:off x="5734685" y="922020"/>
            <a:ext cx="2513965" cy="645160"/>
          </a:xfrm>
          <a:prstGeom prst="rect">
            <a:avLst/>
          </a:prstGeom>
          <a:noFill/>
          <a:ln w="25400">
            <a:noFill/>
          </a:ln>
        </p:spPr>
        <p:txBody>
          <a:bodyPr wrap="square">
            <a:spAutoFit/>
          </a:bodyPr>
          <a:lstStyle/>
          <a:p>
            <a:pPr>
              <a:lnSpc>
                <a:spcPct val="150000"/>
              </a:lnSpc>
            </a:pPr>
            <a:r>
              <a:rPr lang="zh-CN" altLang="en-US" sz="2400" b="1" dirty="0">
                <a:solidFill>
                  <a:srgbClr val="0000FF"/>
                </a:solidFill>
                <a:latin typeface="宋体" panose="02010600030101010101" pitchFamily="2" charset="-122"/>
                <a:ea typeface="宋体" panose="02010600030101010101" pitchFamily="2" charset="-122"/>
                <a:cs typeface="宋体" panose="02010600030101010101" pitchFamily="2" charset="-122"/>
              </a:rPr>
              <a:t>等量同种点电荷 </a:t>
            </a:r>
            <a:endParaRPr lang="zh-CN" altLang="en-US" sz="2400" b="1" dirty="0">
              <a:solidFill>
                <a:srgbClr val="0000FF"/>
              </a:solidFill>
              <a:latin typeface="宋体" panose="02010600030101010101" pitchFamily="2" charset="-122"/>
              <a:ea typeface="宋体" panose="02010600030101010101" pitchFamily="2" charset="-122"/>
              <a:cs typeface="宋体" panose="02010600030101010101" pitchFamily="2" charset="-122"/>
            </a:endParaRPr>
          </a:p>
        </p:txBody>
      </p:sp>
      <p:sp>
        <p:nvSpPr>
          <p:cNvPr id="337008" name="文本框 337007"/>
          <p:cNvSpPr txBox="1"/>
          <p:nvPr/>
        </p:nvSpPr>
        <p:spPr>
          <a:xfrm>
            <a:off x="2023110" y="1592580"/>
            <a:ext cx="3327400" cy="1050290"/>
          </a:xfrm>
          <a:prstGeom prst="rect">
            <a:avLst/>
          </a:prstGeom>
          <a:noFill/>
          <a:ln w="25400">
            <a:noFill/>
          </a:ln>
        </p:spPr>
        <p:txBody>
          <a:bodyPr wrap="square">
            <a:spAutoFit/>
          </a:bodyPr>
          <a:lstStyle/>
          <a:p>
            <a:pPr>
              <a:lnSpc>
                <a:spcPct val="130000"/>
              </a:lnSpc>
            </a:pPr>
            <a:r>
              <a:rPr lang="zh-CN" altLang="en-US" sz="2400" b="1" dirty="0">
                <a:solidFill>
                  <a:srgbClr val="0000FF"/>
                </a:solidFill>
                <a:latin typeface="宋体" panose="02010600030101010101" pitchFamily="2" charset="-122"/>
                <a:ea typeface="宋体" panose="02010600030101010101" pitchFamily="2" charset="-122"/>
                <a:cs typeface="宋体" panose="02010600030101010101" pitchFamily="2" charset="-122"/>
              </a:rPr>
              <a:t>沿连线先变小再变大，中点</a:t>
            </a:r>
            <a:r>
              <a:rPr lang="en-US" altLang="zh-CN" sz="2400" b="1" dirty="0">
                <a:solidFill>
                  <a:srgbClr val="0000FF"/>
                </a:solidFill>
                <a:latin typeface="宋体" panose="02010600030101010101" pitchFamily="2" charset="-122"/>
                <a:ea typeface="宋体" panose="02010600030101010101" pitchFamily="2" charset="-122"/>
                <a:cs typeface="宋体" panose="02010600030101010101" pitchFamily="2" charset="-122"/>
              </a:rPr>
              <a:t>O</a:t>
            </a:r>
            <a:r>
              <a:rPr lang="zh-CN" altLang="en-US" sz="2400" b="1" dirty="0">
                <a:solidFill>
                  <a:srgbClr val="0000FF"/>
                </a:solidFill>
                <a:latin typeface="宋体" panose="02010600030101010101" pitchFamily="2" charset="-122"/>
                <a:ea typeface="宋体" panose="02010600030101010101" pitchFamily="2" charset="-122"/>
                <a:cs typeface="宋体" panose="02010600030101010101" pitchFamily="2" charset="-122"/>
              </a:rPr>
              <a:t>最小 </a:t>
            </a:r>
            <a:endParaRPr lang="zh-CN" altLang="en-US" sz="2400" b="1" dirty="0">
              <a:solidFill>
                <a:srgbClr val="0000FF"/>
              </a:solidFill>
              <a:latin typeface="宋体" panose="02010600030101010101" pitchFamily="2" charset="-122"/>
              <a:ea typeface="宋体" panose="02010600030101010101" pitchFamily="2" charset="-122"/>
              <a:cs typeface="宋体" panose="02010600030101010101" pitchFamily="2" charset="-122"/>
            </a:endParaRPr>
          </a:p>
        </p:txBody>
      </p:sp>
      <p:sp>
        <p:nvSpPr>
          <p:cNvPr id="337009" name="文本框 337008"/>
          <p:cNvSpPr txBox="1"/>
          <p:nvPr/>
        </p:nvSpPr>
        <p:spPr>
          <a:xfrm>
            <a:off x="2023110" y="2691765"/>
            <a:ext cx="3327400" cy="645160"/>
          </a:xfrm>
          <a:prstGeom prst="rect">
            <a:avLst/>
          </a:prstGeom>
          <a:noFill/>
          <a:ln w="25400">
            <a:noFill/>
          </a:ln>
        </p:spPr>
        <p:txBody>
          <a:bodyPr wrap="square">
            <a:spAutoFit/>
          </a:bodyPr>
          <a:lstStyle/>
          <a:p>
            <a:pPr>
              <a:lnSpc>
                <a:spcPct val="150000"/>
              </a:lnSpc>
            </a:pPr>
            <a:r>
              <a:rPr lang="zh-CN" altLang="en-US" sz="2400" b="1" dirty="0">
                <a:solidFill>
                  <a:srgbClr val="0000FF"/>
                </a:solidFill>
                <a:latin typeface="宋体" panose="02010600030101010101" pitchFamily="2" charset="-122"/>
                <a:ea typeface="宋体" panose="02010600030101010101" pitchFamily="2" charset="-122"/>
                <a:cs typeface="宋体" panose="02010600030101010101" pitchFamily="2" charset="-122"/>
              </a:rPr>
              <a:t>沿连线指向负点电荷 </a:t>
            </a:r>
            <a:endParaRPr lang="zh-CN" altLang="en-US" sz="2400" b="1" dirty="0">
              <a:solidFill>
                <a:srgbClr val="0000FF"/>
              </a:solidFill>
              <a:latin typeface="宋体" panose="02010600030101010101" pitchFamily="2" charset="-122"/>
              <a:ea typeface="宋体" panose="02010600030101010101" pitchFamily="2" charset="-122"/>
              <a:cs typeface="宋体" panose="02010600030101010101" pitchFamily="2" charset="-122"/>
            </a:endParaRPr>
          </a:p>
        </p:txBody>
      </p:sp>
      <p:sp>
        <p:nvSpPr>
          <p:cNvPr id="337010" name="文本框 337009"/>
          <p:cNvSpPr txBox="1"/>
          <p:nvPr/>
        </p:nvSpPr>
        <p:spPr>
          <a:xfrm>
            <a:off x="5527675" y="1567180"/>
            <a:ext cx="3328035" cy="1124585"/>
          </a:xfrm>
          <a:prstGeom prst="rect">
            <a:avLst/>
          </a:prstGeom>
          <a:noFill/>
          <a:ln w="25400">
            <a:noFill/>
          </a:ln>
        </p:spPr>
        <p:txBody>
          <a:bodyPr wrap="square">
            <a:spAutoFit/>
          </a:bodyPr>
          <a:lstStyle/>
          <a:p>
            <a:pPr>
              <a:lnSpc>
                <a:spcPct val="140000"/>
              </a:lnSpc>
            </a:pPr>
            <a:r>
              <a:rPr lang="zh-CN" altLang="en-US" sz="2400" b="1" dirty="0">
                <a:solidFill>
                  <a:srgbClr val="0000FF"/>
                </a:solidFill>
                <a:latin typeface="宋体" panose="02010600030101010101" pitchFamily="2" charset="-122"/>
                <a:ea typeface="宋体" panose="02010600030101010101" pitchFamily="2" charset="-122"/>
                <a:cs typeface="宋体" panose="02010600030101010101" pitchFamily="2" charset="-122"/>
              </a:rPr>
              <a:t>沿连线先变小再变大，中点</a:t>
            </a:r>
            <a:r>
              <a:rPr lang="en-US" altLang="zh-CN" sz="2400" b="1" dirty="0">
                <a:solidFill>
                  <a:srgbClr val="0000FF"/>
                </a:solidFill>
                <a:latin typeface="宋体" panose="02010600030101010101" pitchFamily="2" charset="-122"/>
                <a:ea typeface="宋体" panose="02010600030101010101" pitchFamily="2" charset="-122"/>
                <a:cs typeface="宋体" panose="02010600030101010101" pitchFamily="2" charset="-122"/>
              </a:rPr>
              <a:t>O</a:t>
            </a:r>
            <a:r>
              <a:rPr lang="zh-CN" altLang="en-US" sz="2400" b="1" dirty="0">
                <a:solidFill>
                  <a:srgbClr val="0000FF"/>
                </a:solidFill>
                <a:latin typeface="宋体" panose="02010600030101010101" pitchFamily="2" charset="-122"/>
                <a:ea typeface="宋体" panose="02010600030101010101" pitchFamily="2" charset="-122"/>
                <a:cs typeface="宋体" panose="02010600030101010101" pitchFamily="2" charset="-122"/>
              </a:rPr>
              <a:t>为零 </a:t>
            </a:r>
            <a:endParaRPr lang="zh-CN" altLang="en-US" sz="2400" b="1" dirty="0">
              <a:solidFill>
                <a:srgbClr val="0000FF"/>
              </a:solidFill>
              <a:latin typeface="宋体" panose="02010600030101010101" pitchFamily="2" charset="-122"/>
              <a:ea typeface="宋体" panose="02010600030101010101" pitchFamily="2" charset="-122"/>
              <a:cs typeface="宋体" panose="02010600030101010101" pitchFamily="2" charset="-122"/>
            </a:endParaRPr>
          </a:p>
        </p:txBody>
      </p:sp>
      <p:sp>
        <p:nvSpPr>
          <p:cNvPr id="337011" name="文本框 337010"/>
          <p:cNvSpPr txBox="1"/>
          <p:nvPr/>
        </p:nvSpPr>
        <p:spPr>
          <a:xfrm>
            <a:off x="5368290" y="2691765"/>
            <a:ext cx="3786505" cy="645160"/>
          </a:xfrm>
          <a:prstGeom prst="rect">
            <a:avLst/>
          </a:prstGeom>
          <a:noFill/>
          <a:ln w="25400">
            <a:noFill/>
          </a:ln>
        </p:spPr>
        <p:txBody>
          <a:bodyPr wrap="square">
            <a:spAutoFit/>
          </a:bodyPr>
          <a:lstStyle/>
          <a:p>
            <a:pPr>
              <a:lnSpc>
                <a:spcPct val="150000"/>
              </a:lnSpc>
            </a:pPr>
            <a:r>
              <a:rPr lang="zh-CN" altLang="en-US" sz="2400" b="1" dirty="0">
                <a:solidFill>
                  <a:srgbClr val="0000FF"/>
                </a:solidFill>
                <a:latin typeface="宋体" panose="02010600030101010101" pitchFamily="2" charset="-122"/>
                <a:ea typeface="宋体" panose="02010600030101010101" pitchFamily="2" charset="-122"/>
                <a:cs typeface="宋体" panose="02010600030101010101" pitchFamily="2" charset="-122"/>
              </a:rPr>
              <a:t>沿连线指向中心</a:t>
            </a:r>
            <a:r>
              <a:rPr lang="en-US" altLang="zh-CN" sz="2400" b="1" dirty="0">
                <a:solidFill>
                  <a:srgbClr val="0000FF"/>
                </a:solidFill>
                <a:latin typeface="宋体" panose="02010600030101010101" pitchFamily="2" charset="-122"/>
                <a:ea typeface="宋体" panose="02010600030101010101" pitchFamily="2" charset="-122"/>
                <a:cs typeface="宋体" panose="02010600030101010101" pitchFamily="2" charset="-122"/>
              </a:rPr>
              <a:t>O(</a:t>
            </a:r>
            <a:r>
              <a:rPr lang="zh-CN" altLang="en-US" sz="2400" b="1" dirty="0">
                <a:solidFill>
                  <a:srgbClr val="0000FF"/>
                </a:solidFill>
                <a:latin typeface="宋体" panose="02010600030101010101" pitchFamily="2" charset="-122"/>
                <a:ea typeface="宋体" panose="02010600030101010101" pitchFamily="2" charset="-122"/>
                <a:cs typeface="宋体" panose="02010600030101010101" pitchFamily="2" charset="-122"/>
              </a:rPr>
              <a:t>或相反</a:t>
            </a:r>
            <a:r>
              <a:rPr lang="en-US" altLang="zh-CN" sz="2400" b="1">
                <a:solidFill>
                  <a:srgbClr val="0000FF"/>
                </a:solidFill>
                <a:latin typeface="宋体" panose="02010600030101010101" pitchFamily="2" charset="-122"/>
                <a:ea typeface="宋体" panose="02010600030101010101" pitchFamily="2" charset="-122"/>
                <a:cs typeface="宋体" panose="02010600030101010101" pitchFamily="2" charset="-122"/>
              </a:rPr>
              <a:t>) </a:t>
            </a:r>
            <a:endParaRPr lang="en-US" altLang="zh-CN" sz="2400" b="1">
              <a:solidFill>
                <a:srgbClr val="0000FF"/>
              </a:solidFill>
              <a:latin typeface="宋体" panose="02010600030101010101" pitchFamily="2" charset="-122"/>
              <a:ea typeface="宋体" panose="02010600030101010101" pitchFamily="2" charset="-122"/>
              <a:cs typeface="宋体" panose="02010600030101010101" pitchFamily="2" charset="-122"/>
            </a:endParaRPr>
          </a:p>
        </p:txBody>
      </p:sp>
      <p:sp>
        <p:nvSpPr>
          <p:cNvPr id="337015" name="文本框 337014"/>
          <p:cNvSpPr txBox="1"/>
          <p:nvPr/>
        </p:nvSpPr>
        <p:spPr>
          <a:xfrm>
            <a:off x="190500" y="3700780"/>
            <a:ext cx="2146300" cy="1198880"/>
          </a:xfrm>
          <a:prstGeom prst="rect">
            <a:avLst/>
          </a:prstGeom>
          <a:noFill/>
          <a:ln w="25400">
            <a:noFill/>
          </a:ln>
        </p:spPr>
        <p:txBody>
          <a:bodyPr>
            <a:spAutoFit/>
          </a:bodyPr>
          <a:lstStyle/>
          <a:p>
            <a:pPr>
              <a:lnSpc>
                <a:spcPct val="150000"/>
              </a:lnSpc>
            </a:pPr>
            <a:r>
              <a:rPr lang="zh-CN" altLang="en-US" sz="2400" b="1" dirty="0">
                <a:solidFill>
                  <a:srgbClr val="0000FF"/>
                </a:solidFill>
                <a:latin typeface="宋体" panose="02010600030101010101" pitchFamily="2" charset="-122"/>
                <a:ea typeface="宋体" panose="02010600030101010101" pitchFamily="2" charset="-122"/>
                <a:cs typeface="宋体" panose="02010600030101010101" pitchFamily="2" charset="-122"/>
              </a:rPr>
              <a:t>连线的中垂</a:t>
            </a:r>
            <a:endParaRPr lang="zh-CN" altLang="en-US" sz="2400" b="1" dirty="0">
              <a:solidFill>
                <a:srgbClr val="0000FF"/>
              </a:solidFill>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sz="2400" b="1" dirty="0">
                <a:solidFill>
                  <a:srgbClr val="0000FF"/>
                </a:solidFill>
                <a:latin typeface="宋体" panose="02010600030101010101" pitchFamily="2" charset="-122"/>
                <a:ea typeface="宋体" panose="02010600030101010101" pitchFamily="2" charset="-122"/>
                <a:cs typeface="宋体" panose="02010600030101010101" pitchFamily="2" charset="-122"/>
              </a:rPr>
              <a:t>线上各点 </a:t>
            </a:r>
            <a:endParaRPr lang="zh-CN" altLang="en-US" sz="2400" b="1" dirty="0">
              <a:solidFill>
                <a:srgbClr val="0000FF"/>
              </a:solidFill>
              <a:latin typeface="宋体" panose="02010600030101010101" pitchFamily="2" charset="-122"/>
              <a:ea typeface="宋体" panose="02010600030101010101" pitchFamily="2" charset="-122"/>
              <a:cs typeface="宋体" panose="02010600030101010101" pitchFamily="2" charset="-122"/>
            </a:endParaRPr>
          </a:p>
        </p:txBody>
      </p:sp>
      <p:sp>
        <p:nvSpPr>
          <p:cNvPr id="337016" name="文本框 337015"/>
          <p:cNvSpPr txBox="1"/>
          <p:nvPr/>
        </p:nvSpPr>
        <p:spPr>
          <a:xfrm>
            <a:off x="2023110" y="3336290"/>
            <a:ext cx="3047365" cy="1198880"/>
          </a:xfrm>
          <a:prstGeom prst="rect">
            <a:avLst/>
          </a:prstGeom>
          <a:noFill/>
          <a:ln w="25400">
            <a:noFill/>
          </a:ln>
        </p:spPr>
        <p:txBody>
          <a:bodyPr wrap="square">
            <a:spAutoFit/>
          </a:bodyPr>
          <a:lstStyle/>
          <a:p>
            <a:pPr>
              <a:lnSpc>
                <a:spcPct val="150000"/>
              </a:lnSpc>
            </a:pPr>
            <a:r>
              <a:rPr lang="en-US" altLang="zh-CN" sz="2400" b="1" dirty="0">
                <a:solidFill>
                  <a:srgbClr val="0000FF"/>
                </a:solidFill>
                <a:latin typeface="宋体" panose="02010600030101010101" pitchFamily="2" charset="-122"/>
                <a:ea typeface="宋体" panose="02010600030101010101" pitchFamily="2" charset="-122"/>
                <a:cs typeface="宋体" panose="02010600030101010101" pitchFamily="2" charset="-122"/>
              </a:rPr>
              <a:t>O</a:t>
            </a:r>
            <a:r>
              <a:rPr lang="zh-CN" altLang="en-US" sz="2400" b="1" dirty="0">
                <a:solidFill>
                  <a:srgbClr val="0000FF"/>
                </a:solidFill>
                <a:latin typeface="宋体" panose="02010600030101010101" pitchFamily="2" charset="-122"/>
                <a:ea typeface="宋体" panose="02010600030101010101" pitchFamily="2" charset="-122"/>
                <a:cs typeface="宋体" panose="02010600030101010101" pitchFamily="2" charset="-122"/>
              </a:rPr>
              <a:t>点最大，由</a:t>
            </a:r>
            <a:r>
              <a:rPr lang="en-US" altLang="zh-CN" sz="2400" b="1" dirty="0">
                <a:solidFill>
                  <a:srgbClr val="0000FF"/>
                </a:solidFill>
                <a:latin typeface="宋体" panose="02010600030101010101" pitchFamily="2" charset="-122"/>
                <a:ea typeface="宋体" panose="02010600030101010101" pitchFamily="2" charset="-122"/>
                <a:cs typeface="宋体" panose="02010600030101010101" pitchFamily="2" charset="-122"/>
              </a:rPr>
              <a:t>O</a:t>
            </a:r>
            <a:r>
              <a:rPr lang="zh-CN" altLang="en-US" sz="2400" b="1" dirty="0">
                <a:solidFill>
                  <a:srgbClr val="0000FF"/>
                </a:solidFill>
                <a:latin typeface="宋体" panose="02010600030101010101" pitchFamily="2" charset="-122"/>
                <a:ea typeface="宋体" panose="02010600030101010101" pitchFamily="2" charset="-122"/>
                <a:cs typeface="宋体" panose="02010600030101010101" pitchFamily="2" charset="-122"/>
              </a:rPr>
              <a:t>向外逐渐变小 </a:t>
            </a:r>
            <a:endParaRPr lang="zh-CN" altLang="en-US" sz="2400" b="1" dirty="0">
              <a:solidFill>
                <a:srgbClr val="0000FF"/>
              </a:solidFill>
              <a:latin typeface="宋体" panose="02010600030101010101" pitchFamily="2" charset="-122"/>
              <a:ea typeface="宋体" panose="02010600030101010101" pitchFamily="2" charset="-122"/>
              <a:cs typeface="宋体" panose="02010600030101010101" pitchFamily="2" charset="-122"/>
            </a:endParaRPr>
          </a:p>
        </p:txBody>
      </p:sp>
      <p:sp>
        <p:nvSpPr>
          <p:cNvPr id="337017" name="文本框 337016"/>
          <p:cNvSpPr txBox="1"/>
          <p:nvPr/>
        </p:nvSpPr>
        <p:spPr>
          <a:xfrm>
            <a:off x="5616575" y="3386455"/>
            <a:ext cx="3124200" cy="1124585"/>
          </a:xfrm>
          <a:prstGeom prst="rect">
            <a:avLst/>
          </a:prstGeom>
          <a:noFill/>
          <a:ln w="25400">
            <a:noFill/>
          </a:ln>
        </p:spPr>
        <p:txBody>
          <a:bodyPr wrap="square">
            <a:spAutoFit/>
          </a:bodyPr>
          <a:lstStyle/>
          <a:p>
            <a:pPr>
              <a:lnSpc>
                <a:spcPct val="140000"/>
              </a:lnSpc>
            </a:pPr>
            <a:r>
              <a:rPr lang="en-US" altLang="zh-CN" sz="2400" b="1" dirty="0">
                <a:solidFill>
                  <a:srgbClr val="0000FF"/>
                </a:solidFill>
                <a:latin typeface="宋体" panose="02010600030101010101" pitchFamily="2" charset="-122"/>
                <a:ea typeface="宋体" panose="02010600030101010101" pitchFamily="2" charset="-122"/>
                <a:cs typeface="宋体" panose="02010600030101010101" pitchFamily="2" charset="-122"/>
              </a:rPr>
              <a:t>O</a:t>
            </a:r>
            <a:r>
              <a:rPr lang="zh-CN" altLang="en-US" sz="2400" b="1" dirty="0">
                <a:solidFill>
                  <a:srgbClr val="0000FF"/>
                </a:solidFill>
                <a:latin typeface="宋体" panose="02010600030101010101" pitchFamily="2" charset="-122"/>
                <a:ea typeface="宋体" panose="02010600030101010101" pitchFamily="2" charset="-122"/>
                <a:cs typeface="宋体" panose="02010600030101010101" pitchFamily="2" charset="-122"/>
              </a:rPr>
              <a:t>点最小，由</a:t>
            </a:r>
            <a:r>
              <a:rPr lang="en-US" altLang="zh-CN" sz="2400" b="1" dirty="0">
                <a:solidFill>
                  <a:srgbClr val="0000FF"/>
                </a:solidFill>
                <a:latin typeface="宋体" panose="02010600030101010101" pitchFamily="2" charset="-122"/>
                <a:ea typeface="宋体" panose="02010600030101010101" pitchFamily="2" charset="-122"/>
                <a:cs typeface="宋体" panose="02010600030101010101" pitchFamily="2" charset="-122"/>
              </a:rPr>
              <a:t>O</a:t>
            </a:r>
            <a:r>
              <a:rPr lang="zh-CN" altLang="en-US" sz="2400" b="1" dirty="0">
                <a:solidFill>
                  <a:srgbClr val="0000FF"/>
                </a:solidFill>
                <a:latin typeface="宋体" panose="02010600030101010101" pitchFamily="2" charset="-122"/>
                <a:ea typeface="宋体" panose="02010600030101010101" pitchFamily="2" charset="-122"/>
                <a:cs typeface="宋体" panose="02010600030101010101" pitchFamily="2" charset="-122"/>
              </a:rPr>
              <a:t>向外先变大后变小 </a:t>
            </a:r>
            <a:endParaRPr lang="zh-CN" altLang="en-US" sz="2400" b="1" dirty="0">
              <a:solidFill>
                <a:srgbClr val="0000FF"/>
              </a:solidFill>
              <a:latin typeface="宋体" panose="02010600030101010101" pitchFamily="2" charset="-122"/>
              <a:ea typeface="宋体" panose="02010600030101010101" pitchFamily="2" charset="-122"/>
              <a:cs typeface="宋体" panose="02010600030101010101" pitchFamily="2" charset="-122"/>
            </a:endParaRPr>
          </a:p>
        </p:txBody>
      </p:sp>
      <p:sp>
        <p:nvSpPr>
          <p:cNvPr id="337018" name="文本框 337017"/>
          <p:cNvSpPr txBox="1"/>
          <p:nvPr/>
        </p:nvSpPr>
        <p:spPr>
          <a:xfrm>
            <a:off x="2073275" y="4457700"/>
            <a:ext cx="2997200" cy="1124585"/>
          </a:xfrm>
          <a:prstGeom prst="rect">
            <a:avLst/>
          </a:prstGeom>
          <a:noFill/>
          <a:ln w="25400">
            <a:noFill/>
          </a:ln>
        </p:spPr>
        <p:txBody>
          <a:bodyPr>
            <a:spAutoFit/>
          </a:bodyPr>
          <a:lstStyle/>
          <a:p>
            <a:pPr>
              <a:lnSpc>
                <a:spcPct val="140000"/>
              </a:lnSpc>
            </a:pPr>
            <a:r>
              <a:rPr lang="zh-CN" altLang="en-US" sz="2400" b="1" dirty="0">
                <a:solidFill>
                  <a:srgbClr val="0000FF"/>
                </a:solidFill>
                <a:latin typeface="宋体" panose="02010600030101010101" pitchFamily="2" charset="-122"/>
                <a:ea typeface="宋体" panose="02010600030101010101" pitchFamily="2" charset="-122"/>
                <a:cs typeface="宋体" panose="02010600030101010101" pitchFamily="2" charset="-122"/>
              </a:rPr>
              <a:t>垂直于中垂线指向负电荷一侧 </a:t>
            </a:r>
            <a:endParaRPr lang="zh-CN" altLang="en-US" sz="2400" b="1" dirty="0">
              <a:solidFill>
                <a:srgbClr val="0000FF"/>
              </a:solidFill>
              <a:latin typeface="宋体" panose="02010600030101010101" pitchFamily="2" charset="-122"/>
              <a:ea typeface="宋体" panose="02010600030101010101" pitchFamily="2" charset="-122"/>
              <a:cs typeface="宋体" panose="02010600030101010101" pitchFamily="2" charset="-122"/>
            </a:endParaRPr>
          </a:p>
        </p:txBody>
      </p:sp>
      <p:sp>
        <p:nvSpPr>
          <p:cNvPr id="337019" name="文本框 337018"/>
          <p:cNvSpPr txBox="1"/>
          <p:nvPr/>
        </p:nvSpPr>
        <p:spPr>
          <a:xfrm>
            <a:off x="5616575" y="4511040"/>
            <a:ext cx="3124200" cy="1050290"/>
          </a:xfrm>
          <a:prstGeom prst="rect">
            <a:avLst/>
          </a:prstGeom>
          <a:noFill/>
          <a:ln w="25400">
            <a:noFill/>
          </a:ln>
        </p:spPr>
        <p:txBody>
          <a:bodyPr>
            <a:spAutoFit/>
          </a:bodyPr>
          <a:lstStyle/>
          <a:p>
            <a:pPr>
              <a:lnSpc>
                <a:spcPct val="130000"/>
              </a:lnSpc>
            </a:pPr>
            <a:r>
              <a:rPr lang="zh-CN" altLang="en-US" sz="2400" b="1" dirty="0">
                <a:solidFill>
                  <a:srgbClr val="0000FF"/>
                </a:solidFill>
                <a:latin typeface="宋体" panose="02010600030101010101" pitchFamily="2" charset="-122"/>
                <a:ea typeface="宋体" panose="02010600030101010101" pitchFamily="2" charset="-122"/>
                <a:cs typeface="宋体" panose="02010600030101010101" pitchFamily="2" charset="-122"/>
              </a:rPr>
              <a:t>由</a:t>
            </a:r>
            <a:r>
              <a:rPr lang="en-US" altLang="zh-CN" sz="2400" b="1" dirty="0">
                <a:solidFill>
                  <a:srgbClr val="0000FF"/>
                </a:solidFill>
                <a:latin typeface="宋体" panose="02010600030101010101" pitchFamily="2" charset="-122"/>
                <a:ea typeface="宋体" panose="02010600030101010101" pitchFamily="2" charset="-122"/>
                <a:cs typeface="宋体" panose="02010600030101010101" pitchFamily="2" charset="-122"/>
              </a:rPr>
              <a:t>O</a:t>
            </a:r>
            <a:r>
              <a:rPr lang="zh-CN" altLang="en-US" sz="2400" b="1" dirty="0">
                <a:solidFill>
                  <a:srgbClr val="0000FF"/>
                </a:solidFill>
                <a:latin typeface="宋体" panose="02010600030101010101" pitchFamily="2" charset="-122"/>
                <a:ea typeface="宋体" panose="02010600030101010101" pitchFamily="2" charset="-122"/>
                <a:cs typeface="宋体" panose="02010600030101010101" pitchFamily="2" charset="-122"/>
              </a:rPr>
              <a:t>沿中垂线指向外侧</a:t>
            </a:r>
            <a:r>
              <a:rPr lang="en-US" altLang="zh-CN" sz="2400" b="1" dirty="0">
                <a:solidFill>
                  <a:srgbClr val="0000FF"/>
                </a:solidFill>
                <a:latin typeface="宋体" panose="02010600030101010101" pitchFamily="2" charset="-122"/>
                <a:ea typeface="宋体" panose="02010600030101010101" pitchFamily="2" charset="-122"/>
                <a:cs typeface="宋体" panose="02010600030101010101" pitchFamily="2" charset="-122"/>
              </a:rPr>
              <a:t>(</a:t>
            </a:r>
            <a:r>
              <a:rPr lang="zh-CN" altLang="en-US" sz="2400" b="1" dirty="0">
                <a:solidFill>
                  <a:srgbClr val="0000FF"/>
                </a:solidFill>
                <a:latin typeface="宋体" panose="02010600030101010101" pitchFamily="2" charset="-122"/>
                <a:ea typeface="宋体" panose="02010600030101010101" pitchFamily="2" charset="-122"/>
                <a:cs typeface="宋体" panose="02010600030101010101" pitchFamily="2" charset="-122"/>
              </a:rPr>
              <a:t>或相反</a:t>
            </a:r>
            <a:r>
              <a:rPr lang="en-US" altLang="zh-CN" sz="2400" b="1">
                <a:solidFill>
                  <a:srgbClr val="0000FF"/>
                </a:solidFill>
                <a:latin typeface="宋体" panose="02010600030101010101" pitchFamily="2" charset="-122"/>
                <a:ea typeface="宋体" panose="02010600030101010101" pitchFamily="2" charset="-122"/>
                <a:cs typeface="宋体" panose="02010600030101010101" pitchFamily="2" charset="-122"/>
              </a:rPr>
              <a:t>) </a:t>
            </a:r>
            <a:endParaRPr lang="en-US" altLang="zh-CN" sz="2400" b="1">
              <a:solidFill>
                <a:srgbClr val="0000FF"/>
              </a:solidFill>
              <a:latin typeface="宋体" panose="02010600030101010101" pitchFamily="2" charset="-122"/>
              <a:ea typeface="宋体" panose="02010600030101010101" pitchFamily="2" charset="-122"/>
              <a:cs typeface="宋体" panose="02010600030101010101" pitchFamily="2" charset="-122"/>
            </a:endParaRPr>
          </a:p>
        </p:txBody>
      </p:sp>
      <p:sp>
        <p:nvSpPr>
          <p:cNvPr id="337022" name="文本框 337021"/>
          <p:cNvSpPr txBox="1"/>
          <p:nvPr/>
        </p:nvSpPr>
        <p:spPr>
          <a:xfrm>
            <a:off x="424815" y="5664200"/>
            <a:ext cx="1422400" cy="645160"/>
          </a:xfrm>
          <a:prstGeom prst="rect">
            <a:avLst/>
          </a:prstGeom>
          <a:noFill/>
          <a:ln w="25400">
            <a:noFill/>
          </a:ln>
        </p:spPr>
        <p:txBody>
          <a:bodyPr>
            <a:spAutoFit/>
          </a:bodyPr>
          <a:lstStyle/>
          <a:p>
            <a:pPr>
              <a:lnSpc>
                <a:spcPct val="150000"/>
              </a:lnSpc>
            </a:pPr>
            <a:r>
              <a:rPr lang="zh-CN" altLang="en-US" sz="2400" b="1" dirty="0">
                <a:solidFill>
                  <a:srgbClr val="0000FF"/>
                </a:solidFill>
                <a:latin typeface="宋体" panose="02010600030101010101" pitchFamily="2" charset="-122"/>
                <a:ea typeface="宋体" panose="02010600030101010101" pitchFamily="2" charset="-122"/>
                <a:cs typeface="宋体" panose="02010600030101010101" pitchFamily="2" charset="-122"/>
              </a:rPr>
              <a:t>对称性 </a:t>
            </a:r>
            <a:endParaRPr lang="zh-CN" altLang="en-US" sz="2400" b="1" dirty="0">
              <a:solidFill>
                <a:srgbClr val="0000FF"/>
              </a:solidFill>
              <a:latin typeface="宋体" panose="02010600030101010101" pitchFamily="2" charset="-122"/>
              <a:ea typeface="宋体" panose="02010600030101010101" pitchFamily="2" charset="-122"/>
              <a:cs typeface="宋体" panose="02010600030101010101" pitchFamily="2" charset="-122"/>
            </a:endParaRPr>
          </a:p>
        </p:txBody>
      </p:sp>
      <p:sp>
        <p:nvSpPr>
          <p:cNvPr id="337023" name="文本框 337022"/>
          <p:cNvSpPr txBox="1"/>
          <p:nvPr/>
        </p:nvSpPr>
        <p:spPr>
          <a:xfrm>
            <a:off x="2073275" y="5669280"/>
            <a:ext cx="6783070" cy="645160"/>
          </a:xfrm>
          <a:prstGeom prst="rect">
            <a:avLst/>
          </a:prstGeom>
          <a:noFill/>
          <a:ln w="25400">
            <a:noFill/>
          </a:ln>
        </p:spPr>
        <p:txBody>
          <a:bodyPr wrap="square">
            <a:spAutoFit/>
          </a:bodyPr>
          <a:lstStyle/>
          <a:p>
            <a:pPr>
              <a:lnSpc>
                <a:spcPct val="150000"/>
              </a:lnSpc>
            </a:pPr>
            <a:r>
              <a:rPr lang="zh-CN" altLang="en-US" sz="2400" b="1" dirty="0">
                <a:solidFill>
                  <a:srgbClr val="0000FF"/>
                </a:solidFill>
                <a:latin typeface="宋体" panose="02010600030101010101" pitchFamily="2" charset="-122"/>
                <a:ea typeface="宋体" panose="02010600030101010101" pitchFamily="2" charset="-122"/>
                <a:cs typeface="宋体" panose="02010600030101010101" pitchFamily="2" charset="-122"/>
              </a:rPr>
              <a:t>场强大小关于两点电荷连线及连线的中垂线对称 </a:t>
            </a:r>
            <a:endParaRPr lang="zh-CN" altLang="en-US" sz="2400" b="1" dirty="0">
              <a:solidFill>
                <a:srgbClr val="0000FF"/>
              </a:solidFill>
              <a:latin typeface="宋体" panose="02010600030101010101" pitchFamily="2" charset="-122"/>
              <a:ea typeface="宋体" panose="02010600030101010101" pitchFamily="2" charset="-122"/>
              <a:cs typeface="宋体" panose="02010600030101010101" pitchFamily="2" charset="-122"/>
            </a:endParaRPr>
          </a:p>
        </p:txBody>
      </p:sp>
      <p:sp>
        <p:nvSpPr>
          <p:cNvPr id="337024" name="文本框 337023"/>
          <p:cNvSpPr txBox="1"/>
          <p:nvPr/>
        </p:nvSpPr>
        <p:spPr>
          <a:xfrm>
            <a:off x="203835" y="2034540"/>
            <a:ext cx="2146300" cy="645160"/>
          </a:xfrm>
          <a:prstGeom prst="rect">
            <a:avLst/>
          </a:prstGeom>
          <a:noFill/>
          <a:ln w="25400">
            <a:noFill/>
          </a:ln>
        </p:spPr>
        <p:txBody>
          <a:bodyPr>
            <a:spAutoFit/>
          </a:bodyPr>
          <a:lstStyle/>
          <a:p>
            <a:pPr>
              <a:lnSpc>
                <a:spcPct val="150000"/>
              </a:lnSpc>
            </a:pPr>
            <a:r>
              <a:rPr lang="zh-CN" altLang="en-US" sz="2400" b="1" dirty="0">
                <a:solidFill>
                  <a:srgbClr val="0000FF"/>
                </a:solidFill>
                <a:latin typeface="宋体" panose="02010600030101010101" pitchFamily="2" charset="-122"/>
                <a:ea typeface="宋体" panose="02010600030101010101" pitchFamily="2" charset="-122"/>
                <a:cs typeface="宋体" panose="02010600030101010101" pitchFamily="2" charset="-122"/>
              </a:rPr>
              <a:t>连线上各点 </a:t>
            </a:r>
            <a:endParaRPr lang="zh-CN" altLang="en-US" sz="2400" b="1" dirty="0">
              <a:solidFill>
                <a:srgbClr val="0000FF"/>
              </a:solidFill>
              <a:latin typeface="宋体" panose="02010600030101010101" pitchFamily="2" charset="-122"/>
              <a:ea typeface="宋体" panose="02010600030101010101" pitchFamily="2" charset="-122"/>
              <a:cs typeface="宋体" panose="02010600030101010101" pitchFamily="2" charset="-122"/>
            </a:endParaRPr>
          </a:p>
        </p:txBody>
      </p:sp>
      <p:sp>
        <p:nvSpPr>
          <p:cNvPr id="9" name="文本框 8"/>
          <p:cNvSpPr txBox="1"/>
          <p:nvPr/>
        </p:nvSpPr>
        <p:spPr>
          <a:xfrm>
            <a:off x="203835" y="553085"/>
            <a:ext cx="9031605" cy="460375"/>
          </a:xfrm>
          <a:prstGeom prst="rect">
            <a:avLst/>
          </a:prstGeom>
          <a:noFill/>
          <a:ln w="9525">
            <a:noFill/>
          </a:ln>
        </p:spPr>
        <p:txBody>
          <a:bodyPr wrap="square">
            <a:spAutoFit/>
          </a:bodyPr>
          <a:p>
            <a:pPr indent="0"/>
            <a:r>
              <a:rPr lang="zh-CN" sz="2400" b="1">
                <a:solidFill>
                  <a:srgbClr val="0000FF"/>
                </a:solidFill>
                <a:latin typeface="宋体" panose="02010600030101010101" pitchFamily="2" charset="-122"/>
                <a:ea typeface="宋体" panose="02010600030101010101" pitchFamily="2" charset="-122"/>
                <a:cs typeface="宋体" panose="02010600030101010101" pitchFamily="2" charset="-122"/>
              </a:rPr>
              <a:t>2.等量异号点电荷与等量同号点电荷的电场线</a:t>
            </a:r>
            <a:endParaRPr lang="zh-CN" altLang="en-US" sz="2400" b="1">
              <a:solidFill>
                <a:srgbClr val="0000FF"/>
              </a:solidFill>
              <a:latin typeface="宋体" panose="02010600030101010101" pitchFamily="2" charset="-122"/>
              <a:ea typeface="宋体" panose="02010600030101010101" pitchFamily="2" charset="-122"/>
              <a:cs typeface="宋体" panose="02010600030101010101" pitchFamily="2" charset="-122"/>
            </a:endParaRPr>
          </a:p>
        </p:txBody>
      </p:sp>
      <p:pic>
        <p:nvPicPr>
          <p:cNvPr id="94" name="图片 93"/>
          <p:cNvPicPr>
            <a:picLocks noChangeAspect="1"/>
          </p:cNvPicPr>
          <p:nvPr/>
        </p:nvPicPr>
        <p:blipFill>
          <a:blip r:embed="rId2" cstate="print"/>
          <a:srcRect t="47520" r="61493"/>
          <a:stretch>
            <a:fillRect/>
          </a:stretch>
        </p:blipFill>
        <p:spPr>
          <a:xfrm>
            <a:off x="9411335" y="3861435"/>
            <a:ext cx="2522855" cy="1871980"/>
          </a:xfrm>
          <a:prstGeom prst="rect">
            <a:avLst/>
          </a:prstGeom>
          <a:ln w="38100">
            <a:noFill/>
          </a:ln>
        </p:spPr>
      </p:pic>
      <p:pic>
        <p:nvPicPr>
          <p:cNvPr id="95" name="图片 94"/>
          <p:cNvPicPr>
            <a:picLocks noChangeAspect="1"/>
          </p:cNvPicPr>
          <p:nvPr/>
        </p:nvPicPr>
        <p:blipFill>
          <a:blip r:embed="rId2" cstate="print"/>
          <a:srcRect l="54879" t="3599" b="51343"/>
          <a:stretch>
            <a:fillRect/>
          </a:stretch>
        </p:blipFill>
        <p:spPr>
          <a:xfrm>
            <a:off x="9555480" y="1196975"/>
            <a:ext cx="2270760" cy="2072640"/>
          </a:xfrm>
          <a:prstGeom prst="rect">
            <a:avLst/>
          </a:prstGeom>
          <a:ln w="38100">
            <a:noFill/>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71"/>
          <p:cNvGrpSpPr/>
          <p:nvPr/>
        </p:nvGrpSpPr>
        <p:grpSpPr bwMode="auto">
          <a:xfrm>
            <a:off x="7686953" y="1554093"/>
            <a:ext cx="4104357" cy="4641604"/>
            <a:chOff x="40" y="391"/>
            <a:chExt cx="2608" cy="3810"/>
          </a:xfrm>
        </p:grpSpPr>
        <p:sp>
          <p:nvSpPr>
            <p:cNvPr id="26" name="AutoShape 72"/>
            <p:cNvSpPr>
              <a:spLocks noChangeArrowheads="1"/>
            </p:cNvSpPr>
            <p:nvPr/>
          </p:nvSpPr>
          <p:spPr bwMode="auto">
            <a:xfrm>
              <a:off x="40" y="391"/>
              <a:ext cx="2608" cy="3810"/>
            </a:xfrm>
            <a:prstGeom prst="roundRect">
              <a:avLst>
                <a:gd name="adj" fmla="val 8014"/>
              </a:avLst>
            </a:prstGeom>
            <a:solidFill>
              <a:srgbClr val="F8F8F8"/>
            </a:solidFill>
            <a:ln w="9525">
              <a:solidFill>
                <a:srgbClr val="99CCFF"/>
              </a:solidFill>
              <a:rou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endParaRPr lang="zh-CN" altLang="en-US" b="1" smtClean="0">
                <a:ea typeface="黑体" panose="02010609060101010101" pitchFamily="49" charset="-122"/>
              </a:endParaRPr>
            </a:p>
          </p:txBody>
        </p:sp>
        <p:sp>
          <p:nvSpPr>
            <p:cNvPr id="27" name="AutoShape 73"/>
            <p:cNvSpPr>
              <a:spLocks noChangeArrowheads="1"/>
            </p:cNvSpPr>
            <p:nvPr/>
          </p:nvSpPr>
          <p:spPr bwMode="auto">
            <a:xfrm>
              <a:off x="95" y="456"/>
              <a:ext cx="2503" cy="3710"/>
            </a:xfrm>
            <a:prstGeom prst="roundRect">
              <a:avLst>
                <a:gd name="adj" fmla="val 7912"/>
              </a:avLst>
            </a:prstGeom>
            <a:solidFill>
              <a:srgbClr val="99CCFF">
                <a:alpha val="50195"/>
              </a:srgb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endParaRPr lang="zh-CN" altLang="en-US" b="1" smtClean="0">
                <a:ea typeface="黑体" panose="02010609060101010101" pitchFamily="49" charset="-122"/>
              </a:endParaRPr>
            </a:p>
          </p:txBody>
        </p:sp>
      </p:grpSp>
      <p:sp>
        <p:nvSpPr>
          <p:cNvPr id="3" name="TextBox 2"/>
          <p:cNvSpPr txBox="1"/>
          <p:nvPr/>
        </p:nvSpPr>
        <p:spPr>
          <a:xfrm>
            <a:off x="122511" y="332656"/>
            <a:ext cx="11809312" cy="2030095"/>
          </a:xfrm>
          <a:prstGeom prst="rect">
            <a:avLst/>
          </a:prstGeom>
          <a:noFill/>
        </p:spPr>
        <p:txBody>
          <a:bodyPr wrap="square" rtlCol="0">
            <a:spAutoFit/>
          </a:bodyPr>
          <a:lstStyle/>
          <a:p>
            <a:pPr>
              <a:lnSpc>
                <a:spcPct val="150000"/>
              </a:lnSpc>
            </a:pPr>
            <a:r>
              <a:rPr lang="zh-CN" altLang="en-US" sz="2800" b="1" dirty="0" smtClean="0">
                <a:latin typeface="Times New Roman" panose="02020603050405020304" pitchFamily="18" charset="0"/>
                <a:cs typeface="Times New Roman" panose="02020603050405020304" pitchFamily="18" charset="0"/>
              </a:rPr>
              <a:t>例</a:t>
            </a:r>
            <a:r>
              <a:rPr lang="en-US" altLang="zh-CN" sz="2800" b="1" dirty="0" smtClean="0">
                <a:latin typeface="Times New Roman" panose="02020603050405020304" pitchFamily="18" charset="0"/>
                <a:cs typeface="Times New Roman" panose="02020603050405020304" pitchFamily="18" charset="0"/>
              </a:rPr>
              <a:t>2</a:t>
            </a:r>
            <a:r>
              <a:rPr lang="zh-CN" altLang="en-US" sz="2800" b="1" dirty="0" smtClean="0">
                <a:latin typeface="Times New Roman" panose="02020603050405020304" pitchFamily="18" charset="0"/>
                <a:cs typeface="Times New Roman" panose="02020603050405020304" pitchFamily="18" charset="0"/>
              </a:rPr>
              <a:t>、</a:t>
            </a:r>
            <a:r>
              <a:rPr lang="zh-CN" altLang="zh-CN" sz="2800" b="1" dirty="0" smtClean="0">
                <a:latin typeface="Times New Roman" panose="02020603050405020304" pitchFamily="18" charset="0"/>
                <a:cs typeface="Times New Roman" panose="02020603050405020304" pitchFamily="18" charset="0"/>
              </a:rPr>
              <a:t>一</a:t>
            </a:r>
            <a:r>
              <a:rPr lang="zh-CN" altLang="zh-CN" sz="2800" b="1" dirty="0">
                <a:latin typeface="Times New Roman" panose="02020603050405020304" pitchFamily="18" charset="0"/>
                <a:cs typeface="Times New Roman" panose="02020603050405020304" pitchFamily="18" charset="0"/>
              </a:rPr>
              <a:t>负电荷从电场中</a:t>
            </a:r>
            <a:r>
              <a:rPr lang="en-US" altLang="zh-CN" sz="2800" b="1" i="1" dirty="0">
                <a:latin typeface="Times New Roman" panose="02020603050405020304" pitchFamily="18" charset="0"/>
                <a:cs typeface="Times New Roman" panose="02020603050405020304" pitchFamily="18" charset="0"/>
              </a:rPr>
              <a:t>A</a:t>
            </a:r>
            <a:r>
              <a:rPr lang="zh-CN" altLang="zh-CN" sz="2800" b="1" dirty="0">
                <a:latin typeface="Times New Roman" panose="02020603050405020304" pitchFamily="18" charset="0"/>
                <a:cs typeface="Times New Roman" panose="02020603050405020304" pitchFamily="18" charset="0"/>
              </a:rPr>
              <a:t>点由静止释放，只受电场力作用，沿电场线运动到</a:t>
            </a:r>
            <a:r>
              <a:rPr lang="en-US" altLang="zh-CN" sz="2800" b="1" i="1" dirty="0">
                <a:latin typeface="Times New Roman" panose="02020603050405020304" pitchFamily="18" charset="0"/>
                <a:cs typeface="Times New Roman" panose="02020603050405020304" pitchFamily="18" charset="0"/>
              </a:rPr>
              <a:t>B</a:t>
            </a:r>
            <a:r>
              <a:rPr lang="zh-CN" altLang="zh-CN" sz="2800" b="1" dirty="0">
                <a:latin typeface="Times New Roman" panose="02020603050405020304" pitchFamily="18" charset="0"/>
                <a:cs typeface="Times New Roman" panose="02020603050405020304" pitchFamily="18" charset="0"/>
              </a:rPr>
              <a:t>点，它运动的速度</a:t>
            </a:r>
            <a:r>
              <a:rPr lang="en-US" altLang="zh-CN" sz="2800" b="1" dirty="0">
                <a:latin typeface="Times New Roman" panose="02020603050405020304" pitchFamily="18" charset="0"/>
                <a:cs typeface="Times New Roman" panose="02020603050405020304" pitchFamily="18" charset="0"/>
              </a:rPr>
              <a:t>—</a:t>
            </a:r>
            <a:r>
              <a:rPr lang="zh-CN" altLang="zh-CN" sz="2800" b="1" dirty="0">
                <a:latin typeface="Times New Roman" panose="02020603050405020304" pitchFamily="18" charset="0"/>
                <a:cs typeface="Times New Roman" panose="02020603050405020304" pitchFamily="18" charset="0"/>
              </a:rPr>
              <a:t>时间图象如图所示．则</a:t>
            </a:r>
            <a:r>
              <a:rPr lang="en-US" altLang="zh-CN" sz="2800" b="1" i="1" dirty="0">
                <a:latin typeface="Times New Roman" panose="02020603050405020304" pitchFamily="18" charset="0"/>
                <a:cs typeface="Times New Roman" panose="02020603050405020304" pitchFamily="18" charset="0"/>
              </a:rPr>
              <a:t>A</a:t>
            </a:r>
            <a:r>
              <a:rPr lang="zh-CN" altLang="zh-CN" sz="2800" b="1" dirty="0">
                <a:latin typeface="Times New Roman" panose="02020603050405020304" pitchFamily="18" charset="0"/>
                <a:cs typeface="Times New Roman" panose="02020603050405020304" pitchFamily="18" charset="0"/>
              </a:rPr>
              <a:t>、</a:t>
            </a:r>
            <a:r>
              <a:rPr lang="en-US" altLang="zh-CN" sz="2800" b="1" i="1" dirty="0">
                <a:latin typeface="Times New Roman" panose="02020603050405020304" pitchFamily="18" charset="0"/>
                <a:cs typeface="Times New Roman" panose="02020603050405020304" pitchFamily="18" charset="0"/>
              </a:rPr>
              <a:t>B</a:t>
            </a:r>
            <a:r>
              <a:rPr lang="zh-CN" altLang="zh-CN" sz="2800" b="1" dirty="0">
                <a:latin typeface="Times New Roman" panose="02020603050405020304" pitchFamily="18" charset="0"/>
                <a:cs typeface="Times New Roman" panose="02020603050405020304" pitchFamily="18" charset="0"/>
              </a:rPr>
              <a:t>两点所在区域的电场线分布情况可能是下图中的</a:t>
            </a:r>
            <a:r>
              <a:rPr lang="en-US" altLang="zh-CN" sz="2800" b="1" dirty="0">
                <a:latin typeface="Times New Roman" panose="02020603050405020304" pitchFamily="18" charset="0"/>
                <a:cs typeface="Times New Roman" panose="02020603050405020304" pitchFamily="18" charset="0"/>
              </a:rPr>
              <a:t>(</a:t>
            </a:r>
            <a:r>
              <a:rPr lang="zh-CN" altLang="zh-CN" sz="2800" b="1" dirty="0">
                <a:latin typeface="Times New Roman" panose="02020603050405020304" pitchFamily="18" charset="0"/>
                <a:cs typeface="Times New Roman" panose="02020603050405020304" pitchFamily="18" charset="0"/>
              </a:rPr>
              <a:t>　　</a:t>
            </a:r>
            <a:r>
              <a:rPr lang="en-US" altLang="zh-CN" sz="2800" b="1" dirty="0">
                <a:latin typeface="Times New Roman" panose="02020603050405020304" pitchFamily="18" charset="0"/>
                <a:cs typeface="Times New Roman" panose="02020603050405020304" pitchFamily="18" charset="0"/>
              </a:rPr>
              <a:t>) </a:t>
            </a:r>
            <a:endParaRPr lang="zh-CN" altLang="zh-CN" sz="2800" dirty="0">
              <a:latin typeface="Times New Roman" panose="02020603050405020304" pitchFamily="18" charset="0"/>
              <a:cs typeface="Times New Roman" panose="02020603050405020304" pitchFamily="18" charset="0"/>
            </a:endParaRPr>
          </a:p>
        </p:txBody>
      </p:sp>
      <p:pic>
        <p:nvPicPr>
          <p:cNvPr id="43010"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4768827" y="2782270"/>
            <a:ext cx="2592288" cy="2706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8295" y="2426180"/>
            <a:ext cx="4381500" cy="218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295" y="4607405"/>
            <a:ext cx="4381500" cy="218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直接连接符 4"/>
          <p:cNvCxnSpPr/>
          <p:nvPr/>
        </p:nvCxnSpPr>
        <p:spPr>
          <a:xfrm flipV="1">
            <a:off x="5739135" y="4653136"/>
            <a:ext cx="576064" cy="21602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6282209" y="3861048"/>
            <a:ext cx="648072" cy="8916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971383" y="1634814"/>
            <a:ext cx="3600400" cy="2308324"/>
          </a:xfrm>
          <a:prstGeom prst="rect">
            <a:avLst/>
          </a:prstGeom>
          <a:noFill/>
        </p:spPr>
        <p:txBody>
          <a:bodyPr wrap="square" rtlCol="0">
            <a:spAutoFit/>
          </a:bodyPr>
          <a:lstStyle/>
          <a:p>
            <a:pPr>
              <a:lnSpc>
                <a:spcPct val="150000"/>
              </a:lnSpc>
            </a:pPr>
            <a:r>
              <a:rPr lang="zh-CN" altLang="en-US" sz="24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电荷的</a:t>
            </a:r>
            <a:r>
              <a:rPr lang="zh-CN" altLang="en-US" sz="2400"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速度、加速度</a:t>
            </a:r>
            <a:r>
              <a:rPr lang="zh-CN" altLang="en-US" sz="24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越来越</a:t>
            </a:r>
            <a:r>
              <a:rPr lang="zh-CN" altLang="en-US" sz="2400"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大，故电荷一定向电场线密集的地方移动，所以</a:t>
            </a:r>
            <a:r>
              <a:rPr lang="en-US" altLang="zh-CN" sz="2400"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A</a:t>
            </a:r>
            <a:r>
              <a:rPr lang="zh-CN" altLang="en-US" sz="2400"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B</a:t>
            </a:r>
            <a:r>
              <a:rPr lang="zh-CN" altLang="en-US" sz="2400"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错误</a:t>
            </a:r>
            <a:endParaRPr lang="zh-CN" altLang="en-US" sz="24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16" name="组合 15"/>
          <p:cNvGrpSpPr/>
          <p:nvPr/>
        </p:nvGrpSpPr>
        <p:grpSpPr>
          <a:xfrm>
            <a:off x="3290863" y="3962546"/>
            <a:ext cx="432047" cy="756084"/>
            <a:chOff x="10851703" y="872716"/>
            <a:chExt cx="648072" cy="900100"/>
          </a:xfrm>
        </p:grpSpPr>
        <p:cxnSp>
          <p:nvCxnSpPr>
            <p:cNvPr id="17" name="直接连接符 16"/>
            <p:cNvCxnSpPr/>
            <p:nvPr/>
          </p:nvCxnSpPr>
          <p:spPr>
            <a:xfrm>
              <a:off x="10851703" y="1052736"/>
              <a:ext cx="648072" cy="7200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a:off x="10851703" y="872716"/>
              <a:ext cx="648072" cy="9001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 name="组合 18"/>
          <p:cNvGrpSpPr/>
          <p:nvPr/>
        </p:nvGrpSpPr>
        <p:grpSpPr>
          <a:xfrm>
            <a:off x="1209500" y="6106220"/>
            <a:ext cx="1152128" cy="720080"/>
            <a:chOff x="4514999" y="2276872"/>
            <a:chExt cx="1152128" cy="720080"/>
          </a:xfrm>
        </p:grpSpPr>
        <p:cxnSp>
          <p:nvCxnSpPr>
            <p:cNvPr id="20" name="直接连接符 19"/>
            <p:cNvCxnSpPr/>
            <p:nvPr/>
          </p:nvCxnSpPr>
          <p:spPr>
            <a:xfrm>
              <a:off x="4514999" y="2492896"/>
              <a:ext cx="216024" cy="5040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4731023" y="2276872"/>
              <a:ext cx="936104" cy="7200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 name="组合 21"/>
          <p:cNvGrpSpPr/>
          <p:nvPr/>
        </p:nvGrpSpPr>
        <p:grpSpPr>
          <a:xfrm>
            <a:off x="1192959" y="3933725"/>
            <a:ext cx="432047" cy="756084"/>
            <a:chOff x="10851703" y="872716"/>
            <a:chExt cx="648072" cy="900100"/>
          </a:xfrm>
        </p:grpSpPr>
        <p:cxnSp>
          <p:nvCxnSpPr>
            <p:cNvPr id="23" name="直接连接符 22"/>
            <p:cNvCxnSpPr/>
            <p:nvPr/>
          </p:nvCxnSpPr>
          <p:spPr>
            <a:xfrm>
              <a:off x="10851703" y="1052736"/>
              <a:ext cx="648072" cy="7200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H="1">
              <a:off x="10851703" y="872716"/>
              <a:ext cx="648072" cy="9001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7971383" y="4315106"/>
            <a:ext cx="3741240" cy="1684244"/>
          </a:xfrm>
          <a:prstGeom prst="rect">
            <a:avLst/>
          </a:prstGeom>
          <a:noFill/>
        </p:spPr>
        <p:txBody>
          <a:bodyPr wrap="square" rtlCol="0">
            <a:spAutoFit/>
          </a:bodyPr>
          <a:lstStyle/>
          <a:p>
            <a:pPr>
              <a:lnSpc>
                <a:spcPct val="150000"/>
              </a:lnSpc>
            </a:pPr>
            <a:r>
              <a:rPr lang="zh-CN" altLang="en-US" sz="2400"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电荷为负电荷，受力应该逆着电场线，故</a:t>
            </a:r>
            <a:r>
              <a:rPr lang="en-US" altLang="zh-CN" sz="2400"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C</a:t>
            </a:r>
            <a:r>
              <a:rPr lang="zh-CN" altLang="en-US" sz="2400"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正确，</a:t>
            </a:r>
            <a:r>
              <a:rPr lang="en-US" altLang="zh-CN" sz="2400"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D</a:t>
            </a:r>
            <a:r>
              <a:rPr lang="zh-CN" altLang="en-US" sz="2400"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错误</a:t>
            </a:r>
            <a:endParaRPr lang="zh-CN" altLang="en-US" sz="24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29" name="组合 28"/>
          <p:cNvGrpSpPr/>
          <p:nvPr/>
        </p:nvGrpSpPr>
        <p:grpSpPr>
          <a:xfrm>
            <a:off x="3559372" y="6088218"/>
            <a:ext cx="432047" cy="756084"/>
            <a:chOff x="10851703" y="872716"/>
            <a:chExt cx="648072" cy="900100"/>
          </a:xfrm>
        </p:grpSpPr>
        <p:cxnSp>
          <p:nvCxnSpPr>
            <p:cNvPr id="30" name="直接连接符 29"/>
            <p:cNvCxnSpPr/>
            <p:nvPr/>
          </p:nvCxnSpPr>
          <p:spPr>
            <a:xfrm>
              <a:off x="10851703" y="1052736"/>
              <a:ext cx="648072" cy="7200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H="1">
              <a:off x="10851703" y="872716"/>
              <a:ext cx="648072" cy="9001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up)">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500"/>
                                        <p:tgtEl>
                                          <p:spTgt spid="22"/>
                                        </p:tgtEl>
                                      </p:cBhvr>
                                    </p:animEffect>
                                  </p:childTnLst>
                                </p:cTn>
                              </p:par>
                              <p:par>
                                <p:cTn id="28" presetID="22" presetClass="entr" presetSubtype="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up)">
                                      <p:cBhvr>
                                        <p:cTn id="4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 name="文本框 23"/>
          <p:cNvSpPr txBox="1"/>
          <p:nvPr/>
        </p:nvSpPr>
        <p:spPr>
          <a:xfrm>
            <a:off x="50165" y="692785"/>
            <a:ext cx="11840210" cy="521970"/>
          </a:xfrm>
          <a:prstGeom prst="rect">
            <a:avLst/>
          </a:prstGeom>
          <a:noFill/>
        </p:spPr>
        <p:txBody>
          <a:bodyPr wrap="square" rtlCol="0" anchor="t">
            <a:spAutoFit/>
          </a:bodyPr>
          <a:p>
            <a:r>
              <a:rPr lang="zh-CN" altLang="en-US" sz="2800" b="1" dirty="0" smtClean="0">
                <a:solidFill>
                  <a:srgbClr val="0000FF"/>
                </a:solidFill>
                <a:sym typeface="+mn-ea"/>
              </a:rPr>
              <a:t>问题探究</a:t>
            </a:r>
            <a:r>
              <a:rPr lang="en-US" altLang="zh-CN" sz="2800" dirty="0">
                <a:solidFill>
                  <a:srgbClr val="0033CC"/>
                </a:solidFill>
                <a:ea typeface="黑体" panose="02010609060101010101" pitchFamily="49" charset="-122"/>
                <a:sym typeface="+mn-ea"/>
              </a:rPr>
              <a:t>6</a:t>
            </a:r>
            <a:r>
              <a:rPr lang="zh-CN" altLang="en-US" sz="2800" b="1" dirty="0" smtClean="0">
                <a:solidFill>
                  <a:srgbClr val="0000FF"/>
                </a:solidFill>
                <a:sym typeface="+mn-ea"/>
              </a:rPr>
              <a:t>：带电粒子在电场中一定沿着电场线运动吗？</a:t>
            </a:r>
            <a:endParaRPr lang="zh-CN" altLang="zh-CN" sz="2800" b="1" dirty="0" smtClean="0">
              <a:solidFill>
                <a:srgbClr val="0000FF"/>
              </a:solidFill>
              <a:ea typeface="黑体" panose="02010609060101010101" pitchFamily="49" charset="-122"/>
              <a:sym typeface="+mn-ea"/>
            </a:endParaRPr>
          </a:p>
        </p:txBody>
      </p:sp>
      <p:sp>
        <p:nvSpPr>
          <p:cNvPr id="5" name="Text Box 8"/>
          <p:cNvSpPr txBox="1">
            <a:spLocks noChangeArrowheads="1"/>
          </p:cNvSpPr>
          <p:nvPr/>
        </p:nvSpPr>
        <p:spPr bwMode="auto">
          <a:xfrm>
            <a:off x="0" y="0"/>
            <a:ext cx="2287905"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800" b="1" dirty="0">
                <a:solidFill>
                  <a:srgbClr val="FFFF00"/>
                </a:solidFill>
                <a:latin typeface="黑体" panose="02010609060101010101" pitchFamily="49" charset="-122"/>
                <a:ea typeface="黑体" panose="02010609060101010101" pitchFamily="49" charset="-122"/>
              </a:rPr>
              <a:t>课堂探究</a:t>
            </a:r>
            <a:endParaRPr lang="zh-CN" altLang="en-US" sz="2800" b="1" dirty="0">
              <a:solidFill>
                <a:srgbClr val="FFFF00"/>
              </a:solidFill>
              <a:latin typeface="黑体" panose="02010609060101010101" pitchFamily="49" charset="-122"/>
              <a:ea typeface="黑体" panose="02010609060101010101" pitchFamily="49" charset="-122"/>
            </a:endParaRPr>
          </a:p>
        </p:txBody>
      </p:sp>
      <p:sp>
        <p:nvSpPr>
          <p:cNvPr id="13" name="文本框 12"/>
          <p:cNvSpPr txBox="1"/>
          <p:nvPr/>
        </p:nvSpPr>
        <p:spPr>
          <a:xfrm>
            <a:off x="353060" y="1485265"/>
            <a:ext cx="11845290" cy="2306955"/>
          </a:xfrm>
          <a:prstGeom prst="rect">
            <a:avLst/>
          </a:prstGeom>
          <a:noFill/>
          <a:ln w="9525">
            <a:noFill/>
          </a:ln>
        </p:spPr>
        <p:txBody>
          <a:bodyPr wrap="square">
            <a:spAutoFit/>
          </a:bodyPr>
          <a:p>
            <a:pPr indent="0"/>
            <a:r>
              <a:rPr lang="zh-CN" sz="2400" b="1">
                <a:solidFill>
                  <a:srgbClr val="0000FF"/>
                </a:solidFill>
                <a:ea typeface="宋体" panose="02010600030101010101" pitchFamily="2" charset="-122"/>
              </a:rPr>
              <a:t>3.电场线与带电粒子运动轨迹的关系(1)电场线不是带电粒子的运动轨迹,电场线与运动轨迹不一定重合.(2)如果不同时具备以下条件,运动轨迹不可能与电场线重合.①电场线为直线.②带电粒子的初速度为0,或初速度沿电场线所在直线.③带电粒子只受静电力,或其他力的合力沿电场线所在直线.</a:t>
            </a:r>
            <a:endParaRPr lang="zh-CN" altLang="en-US" sz="2400" b="1">
              <a:solidFill>
                <a:srgbClr val="0000FF"/>
              </a:solidFill>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对象 1"/>
          <p:cNvGraphicFramePr/>
          <p:nvPr/>
        </p:nvGraphicFramePr>
        <p:xfrm>
          <a:off x="119222" y="1136968"/>
          <a:ext cx="11332845" cy="5514340"/>
        </p:xfrm>
        <a:graphic>
          <a:graphicData uri="http://schemas.openxmlformats.org/presentationml/2006/ole">
            <mc:AlternateContent xmlns:mc="http://schemas.openxmlformats.org/markup-compatibility/2006">
              <mc:Choice xmlns:v="urn:schemas-microsoft-com:vml" Requires="v">
                <p:oleObj spid="_x0000_s14337" name="Document" r:id="rId1" imgW="13401675" imgH="5753100" progId="Word.Document.8">
                  <p:embed/>
                </p:oleObj>
              </mc:Choice>
              <mc:Fallback>
                <p:oleObj name="Document" r:id="rId1" imgW="13401675" imgH="5753100" progId="Word.Document.8">
                  <p:embed/>
                  <p:pic>
                    <p:nvPicPr>
                      <p:cNvPr id="0" name="图片 14336"/>
                      <p:cNvPicPr/>
                      <p:nvPr/>
                    </p:nvPicPr>
                    <p:blipFill>
                      <a:blip r:embed="rId2"/>
                      <a:stretch>
                        <a:fillRect/>
                      </a:stretch>
                    </p:blipFill>
                    <p:spPr>
                      <a:xfrm>
                        <a:off x="119222" y="1136968"/>
                        <a:ext cx="11332845" cy="5514340"/>
                      </a:xfrm>
                      <a:prstGeom prst="rect">
                        <a:avLst/>
                      </a:prstGeom>
                      <a:noFill/>
                      <a:ln w="9525">
                        <a:noFill/>
                      </a:ln>
                    </p:spPr>
                  </p:pic>
                </p:oleObj>
              </mc:Fallback>
            </mc:AlternateContent>
          </a:graphicData>
        </a:graphic>
      </p:graphicFrame>
      <p:graphicFrame>
        <p:nvGraphicFramePr>
          <p:cNvPr id="3" name="对象 2"/>
          <p:cNvGraphicFramePr/>
          <p:nvPr/>
        </p:nvGraphicFramePr>
        <p:xfrm>
          <a:off x="6530717" y="3645411"/>
          <a:ext cx="5019675" cy="2843212"/>
        </p:xfrm>
        <a:graphic>
          <a:graphicData uri="http://schemas.openxmlformats.org/presentationml/2006/ole">
            <mc:AlternateContent xmlns:mc="http://schemas.openxmlformats.org/markup-compatibility/2006">
              <mc:Choice xmlns:v="urn:schemas-microsoft-com:vml" Requires="v">
                <p:oleObj spid="_x0000_s14338" name="Document" r:id="rId3" imgW="5643245" imgH="3197225" progId="Word.Document.8">
                  <p:embed/>
                </p:oleObj>
              </mc:Choice>
              <mc:Fallback>
                <p:oleObj name="Document" r:id="rId3" imgW="5643245" imgH="3197225" progId="Word.Document.8">
                  <p:embed/>
                  <p:pic>
                    <p:nvPicPr>
                      <p:cNvPr id="0" name="图片 14337"/>
                      <p:cNvPicPr/>
                      <p:nvPr/>
                    </p:nvPicPr>
                    <p:blipFill>
                      <a:blip r:embed="rId4"/>
                      <a:stretch>
                        <a:fillRect/>
                      </a:stretch>
                    </p:blipFill>
                    <p:spPr>
                      <a:xfrm>
                        <a:off x="6530717" y="3645411"/>
                        <a:ext cx="5019675" cy="2843212"/>
                      </a:xfrm>
                      <a:prstGeom prst="rect">
                        <a:avLst/>
                      </a:prstGeom>
                      <a:noFill/>
                      <a:ln w="38100" cap="flat" cmpd="sng">
                        <a:solidFill>
                          <a:srgbClr val="00B050"/>
                        </a:solidFill>
                        <a:prstDash val="solid"/>
                        <a:miter/>
                        <a:headEnd type="none" w="med" len="med"/>
                        <a:tailEnd type="none" w="med" len="med"/>
                      </a:ln>
                    </p:spPr>
                  </p:pic>
                </p:oleObj>
              </mc:Fallback>
            </mc:AlternateContent>
          </a:graphicData>
        </a:graphic>
      </p:graphicFrame>
      <p:sp>
        <p:nvSpPr>
          <p:cNvPr id="4" name="TextBox 3"/>
          <p:cNvSpPr txBox="1"/>
          <p:nvPr/>
        </p:nvSpPr>
        <p:spPr>
          <a:xfrm>
            <a:off x="626701" y="2348989"/>
            <a:ext cx="1152128" cy="461665"/>
          </a:xfrm>
          <a:prstGeom prst="rect">
            <a:avLst/>
          </a:prstGeom>
          <a:noFill/>
        </p:spPr>
        <p:txBody>
          <a:bodyPr wrap="square" rtlCol="0">
            <a:spAutoFit/>
          </a:bodyPr>
          <a:lstStyle/>
          <a:p>
            <a:r>
              <a:rPr lang="en-US" altLang="zh-CN" sz="2400" b="1" dirty="0" smtClean="0">
                <a:solidFill>
                  <a:srgbClr val="FF0000"/>
                </a:solidFill>
                <a:latin typeface="Times New Roman" panose="02020603050405020304" pitchFamily="18" charset="0"/>
                <a:cs typeface="Times New Roman" panose="02020603050405020304" pitchFamily="18" charset="0"/>
              </a:rPr>
              <a:t>ACD</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grpSp>
        <p:nvGrpSpPr>
          <p:cNvPr id="12" name="组合 11"/>
          <p:cNvGrpSpPr/>
          <p:nvPr/>
        </p:nvGrpSpPr>
        <p:grpSpPr>
          <a:xfrm>
            <a:off x="4851475" y="2204864"/>
            <a:ext cx="1271264" cy="461665"/>
            <a:chOff x="4851475" y="2204864"/>
            <a:chExt cx="1271264" cy="461665"/>
          </a:xfrm>
        </p:grpSpPr>
        <p:cxnSp>
          <p:nvCxnSpPr>
            <p:cNvPr id="8" name="直接箭头连接符 7"/>
            <p:cNvCxnSpPr/>
            <p:nvPr/>
          </p:nvCxnSpPr>
          <p:spPr>
            <a:xfrm flipH="1">
              <a:off x="5258643" y="2492896"/>
              <a:ext cx="864096"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851475" y="2204864"/>
              <a:ext cx="599628" cy="461665"/>
            </a:xfrm>
            <a:prstGeom prst="rect">
              <a:avLst/>
            </a:prstGeom>
            <a:noFill/>
          </p:spPr>
          <p:txBody>
            <a:bodyPr wrap="square" rtlCol="0">
              <a:spAutoFit/>
            </a:bodyPr>
            <a:lstStyle/>
            <a:p>
              <a:r>
                <a:rPr lang="en-US" altLang="zh-CN" sz="2400" b="1" dirty="0" smtClean="0">
                  <a:solidFill>
                    <a:srgbClr val="FF0000"/>
                  </a:solidFill>
                  <a:latin typeface="Times New Roman" panose="02020603050405020304" pitchFamily="18" charset="0"/>
                  <a:cs typeface="Times New Roman" panose="02020603050405020304" pitchFamily="18" charset="0"/>
                </a:rPr>
                <a:t>F</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0" name="矩形 119"/>
          <p:cNvSpPr/>
          <p:nvPr/>
        </p:nvSpPr>
        <p:spPr>
          <a:xfrm>
            <a:off x="4276725" y="3357245"/>
            <a:ext cx="5544185" cy="3456305"/>
          </a:xfrm>
          <a:prstGeom prst="rect">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7" name="文本框 96"/>
          <p:cNvSpPr txBox="1"/>
          <p:nvPr/>
        </p:nvSpPr>
        <p:spPr>
          <a:xfrm>
            <a:off x="9878695" y="3357245"/>
            <a:ext cx="2262505" cy="1938020"/>
          </a:xfrm>
          <a:prstGeom prst="rect">
            <a:avLst/>
          </a:prstGeom>
          <a:solidFill>
            <a:srgbClr val="FFFF00"/>
          </a:solidFill>
          <a:ln w="28575">
            <a:solidFill>
              <a:srgbClr val="00B0F0"/>
            </a:solidFill>
          </a:ln>
        </p:spPr>
        <p:txBody>
          <a:bodyPr wrap="square" rtlCol="0">
            <a:spAutoFit/>
          </a:bodyPr>
          <a:p>
            <a:endParaRPr lang="zh-CN" altLang="en-US" sz="2400" b="1"/>
          </a:p>
          <a:p>
            <a:endParaRPr lang="zh-CN" altLang="en-US" sz="2400" b="1"/>
          </a:p>
          <a:p>
            <a:endParaRPr lang="zh-CN" altLang="en-US" sz="2400" b="1"/>
          </a:p>
          <a:p>
            <a:endParaRPr lang="zh-CN" altLang="en-US" sz="2400" b="1"/>
          </a:p>
          <a:p>
            <a:endParaRPr lang="zh-CN" altLang="en-US" sz="2400" b="1"/>
          </a:p>
        </p:txBody>
      </p:sp>
      <p:sp>
        <p:nvSpPr>
          <p:cNvPr id="5" name="Text Box 8"/>
          <p:cNvSpPr txBox="1">
            <a:spLocks noChangeArrowheads="1"/>
          </p:cNvSpPr>
          <p:nvPr/>
        </p:nvSpPr>
        <p:spPr bwMode="auto">
          <a:xfrm>
            <a:off x="21590" y="-27305"/>
            <a:ext cx="2287905"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800" b="1" dirty="0">
                <a:solidFill>
                  <a:srgbClr val="FFFF00"/>
                </a:solidFill>
                <a:latin typeface="黑体" panose="02010609060101010101" pitchFamily="49" charset="-122"/>
                <a:ea typeface="黑体" panose="02010609060101010101" pitchFamily="49" charset="-122"/>
              </a:rPr>
              <a:t>知识结构化</a:t>
            </a:r>
            <a:endParaRPr lang="zh-CN" altLang="en-US" sz="2800" b="1" dirty="0">
              <a:solidFill>
                <a:srgbClr val="FFFF00"/>
              </a:solidFill>
              <a:latin typeface="黑体" panose="02010609060101010101" pitchFamily="49" charset="-122"/>
              <a:ea typeface="黑体" panose="02010609060101010101" pitchFamily="49" charset="-122"/>
            </a:endParaRPr>
          </a:p>
        </p:txBody>
      </p:sp>
      <p:sp>
        <p:nvSpPr>
          <p:cNvPr id="6" name="文本框 5"/>
          <p:cNvSpPr txBox="1"/>
          <p:nvPr/>
        </p:nvSpPr>
        <p:spPr>
          <a:xfrm>
            <a:off x="1415415" y="2232025"/>
            <a:ext cx="795020" cy="460375"/>
          </a:xfrm>
          <a:prstGeom prst="rect">
            <a:avLst/>
          </a:prstGeom>
          <a:noFill/>
          <a:ln w="28575" cmpd="sng">
            <a:solidFill>
              <a:srgbClr val="FF0000"/>
            </a:solidFill>
            <a:prstDash val="solid"/>
          </a:ln>
        </p:spPr>
        <p:txBody>
          <a:bodyPr wrap="none" rtlCol="0">
            <a:spAutoFit/>
          </a:bodyPr>
          <a:p>
            <a:r>
              <a:rPr lang="zh-CN" altLang="en-US" sz="2400" b="1"/>
              <a:t>电荷</a:t>
            </a:r>
            <a:endParaRPr lang="zh-CN" altLang="en-US" sz="2400" b="1"/>
          </a:p>
        </p:txBody>
      </p:sp>
      <p:sp>
        <p:nvSpPr>
          <p:cNvPr id="7" name="文本框 6"/>
          <p:cNvSpPr txBox="1"/>
          <p:nvPr/>
        </p:nvSpPr>
        <p:spPr>
          <a:xfrm>
            <a:off x="21590" y="2252980"/>
            <a:ext cx="1177925" cy="460375"/>
          </a:xfrm>
          <a:prstGeom prst="rect">
            <a:avLst/>
          </a:prstGeom>
          <a:noFill/>
          <a:ln w="28575" cmpd="sng">
            <a:solidFill>
              <a:srgbClr val="7030A0"/>
            </a:solidFill>
            <a:prstDash val="solid"/>
          </a:ln>
        </p:spPr>
        <p:txBody>
          <a:bodyPr wrap="square" rtlCol="0">
            <a:spAutoFit/>
          </a:bodyPr>
          <a:p>
            <a:r>
              <a:rPr lang="zh-CN" altLang="en-US" sz="2400" b="1"/>
              <a:t>静电场</a:t>
            </a:r>
            <a:endParaRPr lang="zh-CN" altLang="en-US" sz="2400" b="1"/>
          </a:p>
        </p:txBody>
      </p:sp>
      <p:sp>
        <p:nvSpPr>
          <p:cNvPr id="8" name="文本框 7"/>
          <p:cNvSpPr txBox="1"/>
          <p:nvPr/>
        </p:nvSpPr>
        <p:spPr>
          <a:xfrm>
            <a:off x="8255000" y="2225040"/>
            <a:ext cx="795020" cy="460375"/>
          </a:xfrm>
          <a:prstGeom prst="rect">
            <a:avLst/>
          </a:prstGeom>
          <a:solidFill>
            <a:srgbClr val="FFFF00"/>
          </a:solidFill>
          <a:ln w="28575" cmpd="sng">
            <a:solidFill>
              <a:srgbClr val="FF0000"/>
            </a:solidFill>
            <a:prstDash val="solid"/>
          </a:ln>
        </p:spPr>
        <p:txBody>
          <a:bodyPr wrap="none" rtlCol="0">
            <a:spAutoFit/>
          </a:bodyPr>
          <a:p>
            <a:r>
              <a:rPr lang="zh-CN" altLang="en-US" sz="2400" b="1"/>
              <a:t>电场</a:t>
            </a:r>
            <a:endParaRPr lang="zh-CN" altLang="en-US" sz="2400" b="1"/>
          </a:p>
        </p:txBody>
      </p:sp>
      <p:sp>
        <p:nvSpPr>
          <p:cNvPr id="9" name="文本框 8"/>
          <p:cNvSpPr txBox="1"/>
          <p:nvPr/>
        </p:nvSpPr>
        <p:spPr>
          <a:xfrm>
            <a:off x="11400155" y="2158365"/>
            <a:ext cx="795020" cy="460375"/>
          </a:xfrm>
          <a:prstGeom prst="rect">
            <a:avLst/>
          </a:prstGeom>
          <a:noFill/>
          <a:ln w="28575" cmpd="sng">
            <a:solidFill>
              <a:srgbClr val="FF0000"/>
            </a:solidFill>
            <a:prstDash val="solid"/>
          </a:ln>
        </p:spPr>
        <p:txBody>
          <a:bodyPr wrap="none" rtlCol="0">
            <a:spAutoFit/>
          </a:bodyPr>
          <a:p>
            <a:r>
              <a:rPr lang="zh-CN" altLang="en-US" sz="2400" b="1"/>
              <a:t>电容</a:t>
            </a:r>
            <a:endParaRPr lang="zh-CN" altLang="en-US" sz="2400" b="1"/>
          </a:p>
        </p:txBody>
      </p:sp>
      <p:sp>
        <p:nvSpPr>
          <p:cNvPr id="10" name="文本框 9"/>
          <p:cNvSpPr txBox="1"/>
          <p:nvPr/>
        </p:nvSpPr>
        <p:spPr>
          <a:xfrm>
            <a:off x="4276725" y="1007110"/>
            <a:ext cx="1713230" cy="460375"/>
          </a:xfrm>
          <a:prstGeom prst="rect">
            <a:avLst/>
          </a:prstGeom>
          <a:solidFill>
            <a:srgbClr val="FFFF00"/>
          </a:solidFill>
          <a:ln w="28575" cmpd="sng">
            <a:solidFill>
              <a:srgbClr val="FF0000"/>
            </a:solidFill>
            <a:prstDash val="solid"/>
          </a:ln>
        </p:spPr>
        <p:txBody>
          <a:bodyPr wrap="none" rtlCol="0">
            <a:spAutoFit/>
          </a:bodyPr>
          <a:p>
            <a:r>
              <a:rPr lang="zh-CN" altLang="en-US" sz="2400" b="1"/>
              <a:t>动力学问题</a:t>
            </a:r>
            <a:endParaRPr lang="zh-CN" altLang="en-US" sz="2400" b="1"/>
          </a:p>
        </p:txBody>
      </p:sp>
      <p:cxnSp>
        <p:nvCxnSpPr>
          <p:cNvPr id="11" name="直接连接符 10"/>
          <p:cNvCxnSpPr>
            <a:stCxn id="6" idx="3"/>
            <a:endCxn id="8" idx="1"/>
          </p:cNvCxnSpPr>
          <p:nvPr/>
        </p:nvCxnSpPr>
        <p:spPr>
          <a:xfrm flipV="1">
            <a:off x="2210435" y="2455545"/>
            <a:ext cx="6044565" cy="698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2" name="直接连接符 11"/>
          <p:cNvCxnSpPr>
            <a:endCxn id="9" idx="1"/>
          </p:cNvCxnSpPr>
          <p:nvPr/>
        </p:nvCxnSpPr>
        <p:spPr>
          <a:xfrm>
            <a:off x="9050020" y="2383790"/>
            <a:ext cx="2350135" cy="508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173480" y="2468880"/>
            <a:ext cx="21653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38" name="文本框 37"/>
          <p:cNvSpPr txBox="1"/>
          <p:nvPr/>
        </p:nvSpPr>
        <p:spPr>
          <a:xfrm>
            <a:off x="1461770" y="2901315"/>
            <a:ext cx="551815" cy="840105"/>
          </a:xfrm>
          <a:prstGeom prst="rect">
            <a:avLst/>
          </a:prstGeom>
          <a:noFill/>
          <a:ln w="28575" cmpd="sng">
            <a:solidFill>
              <a:srgbClr val="0070C0"/>
            </a:solidFill>
            <a:prstDash val="solid"/>
          </a:ln>
          <a:extLst>
            <a:ext uri="{909E8E84-426E-40DD-AFC4-6F175D3DCCD1}">
              <a14:hiddenFill xmlns:a14="http://schemas.microsoft.com/office/drawing/2010/main">
                <a:solidFill>
                  <a:srgbClr val="FFFF00"/>
                </a:solidFill>
              </a14:hiddenFill>
            </a:ext>
          </a:extLst>
        </p:spPr>
        <p:txBody>
          <a:bodyPr vert="eaVert" wrap="square" rtlCol="0">
            <a:spAutoFit/>
          </a:bodyPr>
          <a:p>
            <a:r>
              <a:rPr lang="zh-CN" altLang="en-US" sz="2400" b="1"/>
              <a:t>分类</a:t>
            </a:r>
            <a:endParaRPr lang="zh-CN" altLang="en-US" sz="2400" b="1"/>
          </a:p>
        </p:txBody>
      </p:sp>
      <p:cxnSp>
        <p:nvCxnSpPr>
          <p:cNvPr id="45" name="直接连接符 44"/>
          <p:cNvCxnSpPr/>
          <p:nvPr/>
        </p:nvCxnSpPr>
        <p:spPr>
          <a:xfrm>
            <a:off x="1763395" y="2663825"/>
            <a:ext cx="12065" cy="230505"/>
          </a:xfrm>
          <a:prstGeom prst="line">
            <a:avLst/>
          </a:prstGeom>
          <a:ln w="28575" cmpd="sng">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48" name="左大括号 47"/>
          <p:cNvSpPr/>
          <p:nvPr/>
        </p:nvSpPr>
        <p:spPr>
          <a:xfrm rot="5400000">
            <a:off x="1633855" y="2503805"/>
            <a:ext cx="273685" cy="2827655"/>
          </a:xfrm>
          <a:prstGeom prst="leftBrace">
            <a:avLst/>
          </a:prstGeom>
          <a:ln w="28575" cmpd="sng">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49" name="文本框 48"/>
          <p:cNvSpPr txBox="1"/>
          <p:nvPr/>
        </p:nvSpPr>
        <p:spPr>
          <a:xfrm>
            <a:off x="21590" y="4053840"/>
            <a:ext cx="551815" cy="1382395"/>
          </a:xfrm>
          <a:prstGeom prst="rect">
            <a:avLst/>
          </a:prstGeom>
          <a:solidFill>
            <a:schemeClr val="bg1"/>
          </a:solidFill>
          <a:ln w="28575" cmpd="sng">
            <a:solidFill>
              <a:srgbClr val="00B0F0"/>
            </a:solidFill>
            <a:prstDash val="solid"/>
          </a:ln>
        </p:spPr>
        <p:txBody>
          <a:bodyPr vert="eaVert" wrap="square" rtlCol="0">
            <a:spAutoFit/>
          </a:bodyPr>
          <a:p>
            <a:r>
              <a:rPr lang="zh-CN" altLang="en-US" sz="2400" b="1"/>
              <a:t>自由电荷</a:t>
            </a:r>
            <a:endParaRPr lang="zh-CN" altLang="en-US" sz="2400" b="1"/>
          </a:p>
        </p:txBody>
      </p:sp>
      <p:sp>
        <p:nvSpPr>
          <p:cNvPr id="50" name="文本框 49"/>
          <p:cNvSpPr txBox="1"/>
          <p:nvPr/>
        </p:nvSpPr>
        <p:spPr>
          <a:xfrm>
            <a:off x="621030" y="4083685"/>
            <a:ext cx="551815" cy="1045845"/>
          </a:xfrm>
          <a:prstGeom prst="rect">
            <a:avLst/>
          </a:prstGeom>
          <a:solidFill>
            <a:schemeClr val="bg1"/>
          </a:solidFill>
          <a:ln w="28575" cmpd="sng">
            <a:solidFill>
              <a:srgbClr val="00B0F0"/>
            </a:solidFill>
            <a:prstDash val="solid"/>
          </a:ln>
        </p:spPr>
        <p:txBody>
          <a:bodyPr vert="eaVert" wrap="square" rtlCol="0">
            <a:spAutoFit/>
          </a:bodyPr>
          <a:p>
            <a:r>
              <a:rPr lang="zh-CN" altLang="en-US" sz="2400" b="1"/>
              <a:t>元电荷</a:t>
            </a:r>
            <a:endParaRPr lang="zh-CN" altLang="en-US" sz="2400" b="1"/>
          </a:p>
        </p:txBody>
      </p:sp>
      <p:sp>
        <p:nvSpPr>
          <p:cNvPr id="51" name="文本框 50"/>
          <p:cNvSpPr txBox="1"/>
          <p:nvPr/>
        </p:nvSpPr>
        <p:spPr>
          <a:xfrm>
            <a:off x="2938780" y="4083685"/>
            <a:ext cx="551815" cy="1045845"/>
          </a:xfrm>
          <a:prstGeom prst="rect">
            <a:avLst/>
          </a:prstGeom>
          <a:solidFill>
            <a:schemeClr val="bg1"/>
          </a:solidFill>
          <a:ln w="28575" cmpd="sng">
            <a:solidFill>
              <a:srgbClr val="00B0F0"/>
            </a:solidFill>
            <a:prstDash val="solid"/>
          </a:ln>
        </p:spPr>
        <p:txBody>
          <a:bodyPr vert="eaVert" wrap="square" rtlCol="0">
            <a:spAutoFit/>
          </a:bodyPr>
          <a:p>
            <a:r>
              <a:rPr lang="en-US" altLang="zh-CN" sz="2400" b="1"/>
              <a:t>……</a:t>
            </a:r>
            <a:endParaRPr lang="en-US" altLang="zh-CN" sz="2400" b="1"/>
          </a:p>
        </p:txBody>
      </p:sp>
      <p:sp>
        <p:nvSpPr>
          <p:cNvPr id="53" name="文本框 52"/>
          <p:cNvSpPr txBox="1"/>
          <p:nvPr/>
        </p:nvSpPr>
        <p:spPr>
          <a:xfrm>
            <a:off x="1221105" y="4081780"/>
            <a:ext cx="551815" cy="1045845"/>
          </a:xfrm>
          <a:prstGeom prst="rect">
            <a:avLst/>
          </a:prstGeom>
          <a:noFill/>
          <a:ln w="28575" cmpd="sng">
            <a:solidFill>
              <a:srgbClr val="00B0F0"/>
            </a:solidFill>
            <a:prstDash val="solid"/>
          </a:ln>
          <a:extLst>
            <a:ext uri="{909E8E84-426E-40DD-AFC4-6F175D3DCCD1}">
              <a14:hiddenFill xmlns:a14="http://schemas.microsoft.com/office/drawing/2010/main">
                <a:solidFill>
                  <a:srgbClr val="FFFF00"/>
                </a:solidFill>
              </a14:hiddenFill>
            </a:ext>
          </a:extLst>
        </p:spPr>
        <p:txBody>
          <a:bodyPr vert="eaVert" wrap="square" rtlCol="0">
            <a:spAutoFit/>
          </a:bodyPr>
          <a:p>
            <a:r>
              <a:rPr lang="zh-CN" altLang="en-US" sz="2400" b="1"/>
              <a:t>点电荷</a:t>
            </a:r>
            <a:endParaRPr lang="zh-CN" altLang="en-US" sz="2400" b="1"/>
          </a:p>
        </p:txBody>
      </p:sp>
      <p:sp>
        <p:nvSpPr>
          <p:cNvPr id="3" name="文本框 2"/>
          <p:cNvSpPr txBox="1"/>
          <p:nvPr/>
        </p:nvSpPr>
        <p:spPr>
          <a:xfrm>
            <a:off x="1793875" y="4092575"/>
            <a:ext cx="551815" cy="1352550"/>
          </a:xfrm>
          <a:prstGeom prst="rect">
            <a:avLst/>
          </a:prstGeom>
          <a:solidFill>
            <a:srgbClr val="FFFF00"/>
          </a:solidFill>
          <a:ln w="28575" cmpd="sng">
            <a:solidFill>
              <a:srgbClr val="00B0F0"/>
            </a:solidFill>
            <a:prstDash val="solid"/>
          </a:ln>
        </p:spPr>
        <p:txBody>
          <a:bodyPr vert="eaVert" wrap="square" rtlCol="0">
            <a:spAutoFit/>
          </a:bodyPr>
          <a:p>
            <a:r>
              <a:rPr lang="zh-CN" altLang="en-US" sz="2400" b="1"/>
              <a:t>试探电荷</a:t>
            </a:r>
            <a:endParaRPr lang="zh-CN" altLang="en-US" sz="2400" b="1"/>
          </a:p>
        </p:txBody>
      </p:sp>
      <p:sp>
        <p:nvSpPr>
          <p:cNvPr id="4" name="文本框 3"/>
          <p:cNvSpPr txBox="1"/>
          <p:nvPr/>
        </p:nvSpPr>
        <p:spPr>
          <a:xfrm>
            <a:off x="2398395" y="4093845"/>
            <a:ext cx="551815" cy="1016000"/>
          </a:xfrm>
          <a:prstGeom prst="rect">
            <a:avLst/>
          </a:prstGeom>
          <a:solidFill>
            <a:srgbClr val="FFFF00"/>
          </a:solidFill>
          <a:ln w="28575" cmpd="sng">
            <a:solidFill>
              <a:srgbClr val="00B0F0"/>
            </a:solidFill>
            <a:prstDash val="solid"/>
          </a:ln>
        </p:spPr>
        <p:txBody>
          <a:bodyPr vert="eaVert" wrap="square" rtlCol="0">
            <a:spAutoFit/>
          </a:bodyPr>
          <a:p>
            <a:r>
              <a:rPr lang="zh-CN" altLang="en-US" sz="2400" b="1"/>
              <a:t>源电荷</a:t>
            </a:r>
            <a:endParaRPr lang="zh-CN" altLang="en-US" sz="2400" b="1"/>
          </a:p>
        </p:txBody>
      </p:sp>
      <p:cxnSp>
        <p:nvCxnSpPr>
          <p:cNvPr id="21" name="直接连接符 20"/>
          <p:cNvCxnSpPr/>
          <p:nvPr/>
        </p:nvCxnSpPr>
        <p:spPr>
          <a:xfrm>
            <a:off x="3863975" y="2592070"/>
            <a:ext cx="9525" cy="210185"/>
          </a:xfrm>
          <a:prstGeom prst="line">
            <a:avLst/>
          </a:prstGeom>
          <a:ln w="28575" cmpd="sng">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3863340" y="2592070"/>
            <a:ext cx="4392930" cy="0"/>
          </a:xfrm>
          <a:prstGeom prst="line">
            <a:avLst/>
          </a:prstGeom>
          <a:ln w="28575" cmpd="sng">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6819265" y="2802255"/>
            <a:ext cx="1339215" cy="460375"/>
          </a:xfrm>
          <a:prstGeom prst="rect">
            <a:avLst/>
          </a:prstGeom>
          <a:solidFill>
            <a:srgbClr val="FFFF00"/>
          </a:solidFill>
          <a:ln w="28575">
            <a:solidFill>
              <a:srgbClr val="00B0F0"/>
            </a:solidFill>
          </a:ln>
        </p:spPr>
        <p:txBody>
          <a:bodyPr wrap="square" rtlCol="0">
            <a:spAutoFit/>
          </a:bodyPr>
          <a:p>
            <a:r>
              <a:rPr lang="zh-CN" altLang="en-US" sz="2400" b="1"/>
              <a:t>分布图</a:t>
            </a:r>
            <a:endParaRPr lang="zh-CN" altLang="en-US" sz="2400" b="1"/>
          </a:p>
        </p:txBody>
      </p:sp>
      <p:sp>
        <p:nvSpPr>
          <p:cNvPr id="27" name="文本框 26"/>
          <p:cNvSpPr txBox="1"/>
          <p:nvPr/>
        </p:nvSpPr>
        <p:spPr>
          <a:xfrm>
            <a:off x="4608830" y="2807335"/>
            <a:ext cx="1134745" cy="460375"/>
          </a:xfrm>
          <a:prstGeom prst="rect">
            <a:avLst/>
          </a:prstGeom>
          <a:solidFill>
            <a:srgbClr val="FFFF00"/>
          </a:solidFill>
          <a:ln w="28575">
            <a:solidFill>
              <a:srgbClr val="00B0F0"/>
            </a:solidFill>
          </a:ln>
        </p:spPr>
        <p:txBody>
          <a:bodyPr wrap="square" rtlCol="0">
            <a:spAutoFit/>
          </a:bodyPr>
          <a:p>
            <a:r>
              <a:rPr lang="zh-CN" altLang="en-US" sz="2400" b="1"/>
              <a:t>物理量</a:t>
            </a:r>
            <a:endParaRPr lang="zh-CN" altLang="en-US" sz="2400" b="1"/>
          </a:p>
        </p:txBody>
      </p:sp>
      <p:cxnSp>
        <p:nvCxnSpPr>
          <p:cNvPr id="31" name="直接连接符 30"/>
          <p:cNvCxnSpPr/>
          <p:nvPr/>
        </p:nvCxnSpPr>
        <p:spPr>
          <a:xfrm>
            <a:off x="3853815" y="5109845"/>
            <a:ext cx="12700" cy="1199515"/>
          </a:xfrm>
          <a:prstGeom prst="line">
            <a:avLst/>
          </a:prstGeom>
          <a:ln w="28575" cmpd="sng">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3470275" y="2802255"/>
            <a:ext cx="806450" cy="460375"/>
          </a:xfrm>
          <a:prstGeom prst="rect">
            <a:avLst/>
          </a:prstGeom>
          <a:solidFill>
            <a:srgbClr val="FFFF00"/>
          </a:solidFill>
          <a:ln w="28575">
            <a:solidFill>
              <a:srgbClr val="0070C0"/>
            </a:solidFill>
          </a:ln>
        </p:spPr>
        <p:txBody>
          <a:bodyPr wrap="square" rtlCol="0">
            <a:spAutoFit/>
          </a:bodyPr>
          <a:p>
            <a:r>
              <a:rPr lang="zh-CN" altLang="en-US" sz="2400" b="1"/>
              <a:t>描述</a:t>
            </a:r>
            <a:endParaRPr lang="zh-CN" altLang="en-US" sz="2400" b="1"/>
          </a:p>
        </p:txBody>
      </p:sp>
      <p:graphicFrame>
        <p:nvGraphicFramePr>
          <p:cNvPr id="39" name="对象 38">
            <a:hlinkClick r:id="" action="ppaction://ole?verb="/>
          </p:cNvPr>
          <p:cNvGraphicFramePr>
            <a:graphicFrameLocks noChangeAspect="1"/>
          </p:cNvGraphicFramePr>
          <p:nvPr/>
        </p:nvGraphicFramePr>
        <p:xfrm>
          <a:off x="5743575" y="3889375"/>
          <a:ext cx="936625" cy="450850"/>
        </p:xfrm>
        <a:graphic>
          <a:graphicData uri="http://schemas.openxmlformats.org/presentationml/2006/ole">
            <mc:AlternateContent xmlns:mc="http://schemas.openxmlformats.org/markup-compatibility/2006">
              <mc:Choice xmlns:v="urn:schemas-microsoft-com:vml" Requires="v">
                <p:oleObj spid="_x0000_s1025" name="" r:id="rId1" imgW="736600" imgH="419100" progId="Equation.KSEE3">
                  <p:embed/>
                </p:oleObj>
              </mc:Choice>
              <mc:Fallback>
                <p:oleObj name="" r:id="rId1" imgW="736600" imgH="419100" progId="Equation.KSEE3">
                  <p:embed/>
                  <p:pic>
                    <p:nvPicPr>
                      <p:cNvPr id="0" name="图片 1024"/>
                      <p:cNvPicPr/>
                      <p:nvPr/>
                    </p:nvPicPr>
                    <p:blipFill>
                      <a:blip r:embed="rId2"/>
                      <a:stretch>
                        <a:fillRect/>
                      </a:stretch>
                    </p:blipFill>
                    <p:spPr>
                      <a:xfrm>
                        <a:off x="5743575" y="3889375"/>
                        <a:ext cx="936625" cy="450850"/>
                      </a:xfrm>
                      <a:prstGeom prst="rect">
                        <a:avLst/>
                      </a:prstGeom>
                      <a:solidFill>
                        <a:srgbClr val="FFFF00"/>
                      </a:solidFill>
                    </p:spPr>
                  </p:pic>
                </p:oleObj>
              </mc:Fallback>
            </mc:AlternateContent>
          </a:graphicData>
        </a:graphic>
      </p:graphicFrame>
      <p:sp>
        <p:nvSpPr>
          <p:cNvPr id="41" name="文本框 40"/>
          <p:cNvSpPr txBox="1"/>
          <p:nvPr/>
        </p:nvSpPr>
        <p:spPr>
          <a:xfrm>
            <a:off x="4339590" y="3429000"/>
            <a:ext cx="1785620" cy="460375"/>
          </a:xfrm>
          <a:prstGeom prst="rect">
            <a:avLst/>
          </a:prstGeom>
          <a:noFill/>
          <a:ln w="28575">
            <a:noFill/>
          </a:ln>
        </p:spPr>
        <p:txBody>
          <a:bodyPr wrap="square" rtlCol="0">
            <a:spAutoFit/>
          </a:bodyPr>
          <a:p>
            <a:r>
              <a:rPr lang="zh-CN" altLang="en-US" sz="2400" b="1">
                <a:solidFill>
                  <a:srgbClr val="FF0000"/>
                </a:solidFill>
              </a:rPr>
              <a:t>电场强度</a:t>
            </a:r>
            <a:endParaRPr lang="zh-CN" altLang="en-US" sz="2400" b="1">
              <a:solidFill>
                <a:srgbClr val="FF0000"/>
              </a:solidFill>
            </a:endParaRPr>
          </a:p>
        </p:txBody>
      </p:sp>
      <p:cxnSp>
        <p:nvCxnSpPr>
          <p:cNvPr id="55" name="直接连接符 54"/>
          <p:cNvCxnSpPr>
            <a:stCxn id="19" idx="3"/>
            <a:endCxn id="27" idx="1"/>
          </p:cNvCxnSpPr>
          <p:nvPr/>
        </p:nvCxnSpPr>
        <p:spPr>
          <a:xfrm>
            <a:off x="4276725" y="3032760"/>
            <a:ext cx="332105" cy="5080"/>
          </a:xfrm>
          <a:prstGeom prst="line">
            <a:avLst/>
          </a:prstGeom>
          <a:ln w="28575" cmpd="sng">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56" name="直接连接符 55"/>
          <p:cNvCxnSpPr>
            <a:stCxn id="27" idx="3"/>
            <a:endCxn id="24" idx="1"/>
          </p:cNvCxnSpPr>
          <p:nvPr/>
        </p:nvCxnSpPr>
        <p:spPr>
          <a:xfrm flipV="1">
            <a:off x="5743575" y="3032760"/>
            <a:ext cx="1075690" cy="5080"/>
          </a:xfrm>
          <a:prstGeom prst="line">
            <a:avLst/>
          </a:prstGeom>
          <a:ln w="28575" cmpd="sng">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9048115" y="2585720"/>
            <a:ext cx="2058035" cy="0"/>
          </a:xfrm>
          <a:prstGeom prst="line">
            <a:avLst/>
          </a:prstGeom>
          <a:ln w="28575" cmpd="sng">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11097895" y="2572385"/>
            <a:ext cx="9525" cy="210185"/>
          </a:xfrm>
          <a:prstGeom prst="line">
            <a:avLst/>
          </a:prstGeom>
          <a:ln w="28575" cmpd="sng">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65" name="文本框 64"/>
          <p:cNvSpPr txBox="1"/>
          <p:nvPr/>
        </p:nvSpPr>
        <p:spPr>
          <a:xfrm>
            <a:off x="6819265" y="3434715"/>
            <a:ext cx="1785620" cy="460375"/>
          </a:xfrm>
          <a:prstGeom prst="rect">
            <a:avLst/>
          </a:prstGeom>
          <a:noFill/>
          <a:ln w="28575">
            <a:noFill/>
          </a:ln>
        </p:spPr>
        <p:txBody>
          <a:bodyPr wrap="square" rtlCol="0">
            <a:spAutoFit/>
          </a:bodyPr>
          <a:p>
            <a:r>
              <a:rPr lang="zh-CN" altLang="en-US" sz="2400" b="1">
                <a:solidFill>
                  <a:srgbClr val="FF0000"/>
                </a:solidFill>
              </a:rPr>
              <a:t>电场线</a:t>
            </a:r>
            <a:endParaRPr lang="zh-CN" altLang="en-US" sz="2400" b="1">
              <a:solidFill>
                <a:srgbClr val="FF0000"/>
              </a:solidFill>
            </a:endParaRPr>
          </a:p>
        </p:txBody>
      </p:sp>
      <p:cxnSp>
        <p:nvCxnSpPr>
          <p:cNvPr id="67" name="直接连接符 66"/>
          <p:cNvCxnSpPr/>
          <p:nvPr/>
        </p:nvCxnSpPr>
        <p:spPr>
          <a:xfrm flipH="1">
            <a:off x="3863340" y="3238500"/>
            <a:ext cx="1270" cy="431800"/>
          </a:xfrm>
          <a:prstGeom prst="line">
            <a:avLst/>
          </a:prstGeom>
          <a:ln w="28575" cmpd="sng">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72" name="文本框 71"/>
          <p:cNvSpPr txBox="1"/>
          <p:nvPr/>
        </p:nvSpPr>
        <p:spPr>
          <a:xfrm>
            <a:off x="2210435" y="981075"/>
            <a:ext cx="1713230" cy="460375"/>
          </a:xfrm>
          <a:prstGeom prst="rect">
            <a:avLst/>
          </a:prstGeom>
          <a:solidFill>
            <a:srgbClr val="FFFF00"/>
          </a:solidFill>
          <a:ln w="28575" cmpd="sng">
            <a:solidFill>
              <a:srgbClr val="0070C0"/>
            </a:solidFill>
            <a:prstDash val="solid"/>
          </a:ln>
        </p:spPr>
        <p:txBody>
          <a:bodyPr wrap="square" rtlCol="0">
            <a:spAutoFit/>
          </a:bodyPr>
          <a:p>
            <a:r>
              <a:rPr lang="zh-CN" altLang="en-US" sz="2400" b="1"/>
              <a:t>平衡问题</a:t>
            </a:r>
            <a:endParaRPr lang="zh-CN" altLang="en-US" sz="2400" b="1"/>
          </a:p>
        </p:txBody>
      </p:sp>
      <p:sp>
        <p:nvSpPr>
          <p:cNvPr id="73" name="文本框 72"/>
          <p:cNvSpPr txBox="1"/>
          <p:nvPr/>
        </p:nvSpPr>
        <p:spPr>
          <a:xfrm>
            <a:off x="2192020" y="1456690"/>
            <a:ext cx="1713230" cy="460375"/>
          </a:xfrm>
          <a:prstGeom prst="rect">
            <a:avLst/>
          </a:prstGeom>
          <a:solidFill>
            <a:srgbClr val="FFFF00"/>
          </a:solidFill>
          <a:ln w="28575" cmpd="sng">
            <a:solidFill>
              <a:srgbClr val="0070C0"/>
            </a:solidFill>
            <a:prstDash val="solid"/>
          </a:ln>
        </p:spPr>
        <p:txBody>
          <a:bodyPr wrap="none" rtlCol="0">
            <a:spAutoFit/>
          </a:bodyPr>
          <a:p>
            <a:r>
              <a:rPr lang="zh-CN" altLang="en-US" sz="2400" b="1"/>
              <a:t>非平衡问题</a:t>
            </a:r>
            <a:endParaRPr lang="zh-CN" altLang="en-US" sz="2400" b="1"/>
          </a:p>
        </p:txBody>
      </p:sp>
      <p:sp>
        <p:nvSpPr>
          <p:cNvPr id="74" name="左大括号 73"/>
          <p:cNvSpPr/>
          <p:nvPr/>
        </p:nvSpPr>
        <p:spPr>
          <a:xfrm rot="10800000">
            <a:off x="4000500" y="620395"/>
            <a:ext cx="125730" cy="1144905"/>
          </a:xfrm>
          <a:prstGeom prst="leftBrace">
            <a:avLst>
              <a:gd name="adj1" fmla="val 0"/>
              <a:gd name="adj2" fmla="val 50000"/>
            </a:avLst>
          </a:prstGeom>
          <a:ln w="28575" cmpd="sng">
            <a:solidFill>
              <a:srgbClr val="0070C0"/>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75" name="文本框 74"/>
          <p:cNvSpPr txBox="1"/>
          <p:nvPr/>
        </p:nvSpPr>
        <p:spPr>
          <a:xfrm>
            <a:off x="2222500" y="537210"/>
            <a:ext cx="1689100" cy="460375"/>
          </a:xfrm>
          <a:prstGeom prst="rect">
            <a:avLst/>
          </a:prstGeom>
          <a:solidFill>
            <a:srgbClr val="FFFF00"/>
          </a:solidFill>
          <a:ln w="28575" cmpd="sng">
            <a:solidFill>
              <a:srgbClr val="0070C0"/>
            </a:solidFill>
            <a:prstDash val="solid"/>
          </a:ln>
        </p:spPr>
        <p:txBody>
          <a:bodyPr wrap="square" rtlCol="0">
            <a:spAutoFit/>
          </a:bodyPr>
          <a:p>
            <a:r>
              <a:rPr lang="zh-CN" altLang="en-US" sz="2400" b="1"/>
              <a:t>叠加问题</a:t>
            </a:r>
            <a:endParaRPr lang="zh-CN" altLang="en-US" sz="2400" b="1"/>
          </a:p>
        </p:txBody>
      </p:sp>
      <p:sp>
        <p:nvSpPr>
          <p:cNvPr id="17" name="文本框 16"/>
          <p:cNvSpPr txBox="1"/>
          <p:nvPr/>
        </p:nvSpPr>
        <p:spPr>
          <a:xfrm>
            <a:off x="3146425" y="6309360"/>
            <a:ext cx="1075055" cy="460375"/>
          </a:xfrm>
          <a:prstGeom prst="rect">
            <a:avLst/>
          </a:prstGeom>
          <a:solidFill>
            <a:schemeClr val="bg1"/>
          </a:solidFill>
          <a:ln w="28575">
            <a:solidFill>
              <a:srgbClr val="00B0F0"/>
            </a:solidFill>
          </a:ln>
        </p:spPr>
        <p:txBody>
          <a:bodyPr wrap="square" rtlCol="0">
            <a:spAutoFit/>
          </a:bodyPr>
          <a:p>
            <a:r>
              <a:rPr lang="en-US" altLang="zh-CN" sz="2400" b="1"/>
              <a:t>……</a:t>
            </a:r>
            <a:endParaRPr lang="en-US" altLang="zh-CN" sz="2400" b="1"/>
          </a:p>
        </p:txBody>
      </p:sp>
      <p:sp>
        <p:nvSpPr>
          <p:cNvPr id="14" name="文本框 13"/>
          <p:cNvSpPr txBox="1"/>
          <p:nvPr/>
        </p:nvSpPr>
        <p:spPr>
          <a:xfrm>
            <a:off x="3547745" y="3578225"/>
            <a:ext cx="600710" cy="1568450"/>
          </a:xfrm>
          <a:prstGeom prst="rect">
            <a:avLst/>
          </a:prstGeom>
          <a:solidFill>
            <a:srgbClr val="FFFF00"/>
          </a:solidFill>
          <a:ln w="28575">
            <a:solidFill>
              <a:srgbClr val="00B0F0"/>
            </a:solidFill>
          </a:ln>
        </p:spPr>
        <p:txBody>
          <a:bodyPr wrap="square" rtlCol="0">
            <a:spAutoFit/>
          </a:bodyPr>
          <a:p>
            <a:r>
              <a:rPr lang="zh-CN" altLang="en-US" sz="2400" b="1"/>
              <a:t>力的性质</a:t>
            </a:r>
            <a:endParaRPr lang="zh-CN" altLang="en-US" sz="2400" b="1"/>
          </a:p>
        </p:txBody>
      </p:sp>
      <p:cxnSp>
        <p:nvCxnSpPr>
          <p:cNvPr id="77" name="肘形连接符 76"/>
          <p:cNvCxnSpPr>
            <a:stCxn id="10" idx="2"/>
            <a:endCxn id="6" idx="0"/>
          </p:cNvCxnSpPr>
          <p:nvPr/>
        </p:nvCxnSpPr>
        <p:spPr>
          <a:xfrm rot="5400000">
            <a:off x="3090545" y="189230"/>
            <a:ext cx="764540" cy="3320415"/>
          </a:xfrm>
          <a:prstGeom prst="bentConnector3">
            <a:avLst>
              <a:gd name="adj1" fmla="val 68729"/>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肘形连接符 84"/>
          <p:cNvCxnSpPr/>
          <p:nvPr/>
        </p:nvCxnSpPr>
        <p:spPr>
          <a:xfrm>
            <a:off x="5989320" y="1419860"/>
            <a:ext cx="2625725" cy="812165"/>
          </a:xfrm>
          <a:prstGeom prst="bentConnector2">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87" name="对象 86">
            <a:hlinkClick r:id="" action="ppaction://ole?verb="/>
          </p:cNvPr>
          <p:cNvGraphicFramePr>
            <a:graphicFrameLocks noChangeAspect="1"/>
          </p:cNvGraphicFramePr>
          <p:nvPr/>
        </p:nvGraphicFramePr>
        <p:xfrm>
          <a:off x="5810885" y="1557020"/>
          <a:ext cx="1828800" cy="800100"/>
        </p:xfrm>
        <a:graphic>
          <a:graphicData uri="http://schemas.openxmlformats.org/presentationml/2006/ole">
            <mc:AlternateContent xmlns:mc="http://schemas.openxmlformats.org/markup-compatibility/2006">
              <mc:Choice xmlns:v="urn:schemas-microsoft-com:vml" Requires="v">
                <p:oleObj spid="_x0000_s2" name="" r:id="rId3" imgW="812800" imgH="393700" progId="Equation.KSEE3">
                  <p:embed/>
                </p:oleObj>
              </mc:Choice>
              <mc:Fallback>
                <p:oleObj name="" r:id="rId3" imgW="812800" imgH="393700" progId="Equation.KSEE3">
                  <p:embed/>
                  <p:pic>
                    <p:nvPicPr>
                      <p:cNvPr id="0" name="图片 1024"/>
                      <p:cNvPicPr/>
                      <p:nvPr/>
                    </p:nvPicPr>
                    <p:blipFill>
                      <a:blip r:embed="rId4"/>
                      <a:stretch>
                        <a:fillRect/>
                      </a:stretch>
                    </p:blipFill>
                    <p:spPr>
                      <a:xfrm>
                        <a:off x="5810885" y="1557020"/>
                        <a:ext cx="1828800" cy="800100"/>
                      </a:xfrm>
                      <a:prstGeom prst="rect">
                        <a:avLst/>
                      </a:prstGeom>
                      <a:solidFill>
                        <a:srgbClr val="FFFF00"/>
                      </a:solidFill>
                    </p:spPr>
                  </p:pic>
                </p:oleObj>
              </mc:Fallback>
            </mc:AlternateContent>
          </a:graphicData>
        </a:graphic>
      </p:graphicFrame>
      <p:sp>
        <p:nvSpPr>
          <p:cNvPr id="91" name="文本框 90"/>
          <p:cNvSpPr txBox="1"/>
          <p:nvPr/>
        </p:nvSpPr>
        <p:spPr>
          <a:xfrm>
            <a:off x="8835390" y="5876925"/>
            <a:ext cx="3329305" cy="829945"/>
          </a:xfrm>
          <a:prstGeom prst="rect">
            <a:avLst/>
          </a:prstGeom>
          <a:solidFill>
            <a:srgbClr val="FFFF00"/>
          </a:solidFill>
          <a:ln w="38100">
            <a:noFill/>
          </a:ln>
        </p:spPr>
        <p:txBody>
          <a:bodyPr wrap="square" rtlCol="0">
            <a:spAutoFit/>
          </a:bodyPr>
          <a:p>
            <a:pPr algn="l"/>
            <a:r>
              <a:rPr lang="zh-CN" altLang="en-US" sz="1600" b="1">
                <a:latin typeface="宋体" panose="02010600030101010101" pitchFamily="2" charset="-122"/>
                <a:ea typeface="宋体" panose="02010600030101010101" pitchFamily="2" charset="-122"/>
                <a:cs typeface="微软雅黑" panose="020B0503020204020204" charset="-122"/>
              </a:rPr>
              <a:t>熟记五种典型场，光芒四射</a:t>
            </a:r>
            <a:r>
              <a:rPr lang="zh-CN" altLang="en-US" sz="1600" b="1">
                <a:solidFill>
                  <a:srgbClr val="FF0000"/>
                </a:solidFill>
                <a:latin typeface="宋体" panose="02010600030101010101" pitchFamily="2" charset="-122"/>
                <a:ea typeface="宋体" panose="02010600030101010101" pitchFamily="2" charset="-122"/>
                <a:cs typeface="微软雅黑" panose="020B0503020204020204" charset="-122"/>
              </a:rPr>
              <a:t>正点电</a:t>
            </a:r>
            <a:endParaRPr lang="zh-CN" altLang="en-US" sz="1600" b="1">
              <a:latin typeface="宋体" panose="02010600030101010101" pitchFamily="2" charset="-122"/>
              <a:ea typeface="宋体" panose="02010600030101010101" pitchFamily="2" charset="-122"/>
              <a:cs typeface="微软雅黑" panose="020B0503020204020204" charset="-122"/>
            </a:endParaRPr>
          </a:p>
          <a:p>
            <a:pPr algn="l"/>
            <a:r>
              <a:rPr lang="zh-CN" altLang="en-US" sz="1600" b="1">
                <a:latin typeface="宋体" panose="02010600030101010101" pitchFamily="2" charset="-122"/>
                <a:ea typeface="宋体" panose="02010600030101010101" pitchFamily="2" charset="-122"/>
                <a:cs typeface="微软雅黑" panose="020B0503020204020204" charset="-122"/>
              </a:rPr>
              <a:t>万箭穿心</a:t>
            </a:r>
            <a:r>
              <a:rPr lang="zh-CN" altLang="en-US" sz="1600" b="1">
                <a:solidFill>
                  <a:srgbClr val="FF0000"/>
                </a:solidFill>
                <a:latin typeface="宋体" panose="02010600030101010101" pitchFamily="2" charset="-122"/>
                <a:ea typeface="宋体" panose="02010600030101010101" pitchFamily="2" charset="-122"/>
                <a:cs typeface="微软雅黑" panose="020B0503020204020204" charset="-122"/>
              </a:rPr>
              <a:t>负点电</a:t>
            </a:r>
            <a:r>
              <a:rPr lang="zh-CN" altLang="en-US" sz="1600" b="1">
                <a:latin typeface="宋体" panose="02010600030101010101" pitchFamily="2" charset="-122"/>
                <a:ea typeface="宋体" panose="02010600030101010101" pitchFamily="2" charset="-122"/>
                <a:cs typeface="微软雅黑" panose="020B0503020204020204" charset="-122"/>
              </a:rPr>
              <a:t>，</a:t>
            </a:r>
            <a:r>
              <a:rPr lang="zh-CN" altLang="en-US" sz="1600" b="1">
                <a:solidFill>
                  <a:srgbClr val="FF0000"/>
                </a:solidFill>
                <a:latin typeface="宋体" panose="02010600030101010101" pitchFamily="2" charset="-122"/>
                <a:ea typeface="宋体" panose="02010600030101010101" pitchFamily="2" charset="-122"/>
                <a:cs typeface="微软雅黑" panose="020B0503020204020204" charset="-122"/>
                <a:sym typeface="+mn-ea"/>
              </a:rPr>
              <a:t>等量异号</a:t>
            </a:r>
            <a:r>
              <a:rPr lang="zh-CN" altLang="en-US" sz="1600" b="1">
                <a:latin typeface="宋体" panose="02010600030101010101" pitchFamily="2" charset="-122"/>
                <a:ea typeface="宋体" panose="02010600030101010101" pitchFamily="2" charset="-122"/>
                <a:cs typeface="微软雅黑" panose="020B0503020204020204" charset="-122"/>
                <a:sym typeface="+mn-ea"/>
              </a:rPr>
              <a:t>灯笼倒</a:t>
            </a:r>
            <a:endParaRPr lang="zh-CN" altLang="en-US" sz="1600" b="1">
              <a:latin typeface="宋体" panose="02010600030101010101" pitchFamily="2" charset="-122"/>
              <a:ea typeface="宋体" panose="02010600030101010101" pitchFamily="2" charset="-122"/>
              <a:cs typeface="微软雅黑" panose="020B0503020204020204" charset="-122"/>
              <a:sym typeface="+mn-ea"/>
            </a:endParaRPr>
          </a:p>
          <a:p>
            <a:pPr algn="l"/>
            <a:r>
              <a:rPr lang="zh-CN" altLang="en-US" sz="1600" b="1">
                <a:solidFill>
                  <a:srgbClr val="FF0000"/>
                </a:solidFill>
                <a:latin typeface="宋体" panose="02010600030101010101" pitchFamily="2" charset="-122"/>
                <a:ea typeface="宋体" panose="02010600030101010101" pitchFamily="2" charset="-122"/>
                <a:cs typeface="微软雅黑" panose="020B0503020204020204" charset="-122"/>
              </a:rPr>
              <a:t>等量同号</a:t>
            </a:r>
            <a:r>
              <a:rPr lang="zh-CN" altLang="en-US" sz="1600" b="1">
                <a:latin typeface="宋体" panose="02010600030101010101" pitchFamily="2" charset="-122"/>
                <a:ea typeface="宋体" panose="02010600030101010101" pitchFamily="2" charset="-122"/>
                <a:cs typeface="微软雅黑" panose="020B0503020204020204" charset="-122"/>
              </a:rPr>
              <a:t>蝶双飞，平行等距</a:t>
            </a:r>
            <a:r>
              <a:rPr lang="zh-CN" altLang="en-US" sz="1600" b="1">
                <a:solidFill>
                  <a:srgbClr val="FF0000"/>
                </a:solidFill>
                <a:latin typeface="宋体" panose="02010600030101010101" pitchFamily="2" charset="-122"/>
                <a:ea typeface="宋体" panose="02010600030101010101" pitchFamily="2" charset="-122"/>
                <a:cs typeface="微软雅黑" panose="020B0503020204020204" charset="-122"/>
              </a:rPr>
              <a:t>匀强场</a:t>
            </a:r>
            <a:endParaRPr lang="zh-CN" altLang="en-US" sz="1600" b="1">
              <a:latin typeface="宋体" panose="02010600030101010101" pitchFamily="2" charset="-122"/>
              <a:ea typeface="宋体" panose="02010600030101010101" pitchFamily="2" charset="-122"/>
              <a:cs typeface="微软雅黑" panose="020B0503020204020204" charset="-122"/>
            </a:endParaRPr>
          </a:p>
        </p:txBody>
      </p:sp>
      <p:pic>
        <p:nvPicPr>
          <p:cNvPr id="93" name="图片 92"/>
          <p:cNvPicPr>
            <a:picLocks noChangeAspect="1"/>
          </p:cNvPicPr>
          <p:nvPr/>
        </p:nvPicPr>
        <p:blipFill>
          <a:blip r:embed="rId5" cstate="print"/>
          <a:srcRect l="41682" t="51250" r="37604" b="112"/>
          <a:stretch>
            <a:fillRect/>
          </a:stretch>
        </p:blipFill>
        <p:spPr>
          <a:xfrm>
            <a:off x="11258550" y="4149090"/>
            <a:ext cx="838200" cy="1006475"/>
          </a:xfrm>
          <a:prstGeom prst="rect">
            <a:avLst/>
          </a:prstGeom>
          <a:ln w="38100">
            <a:noFill/>
          </a:ln>
        </p:spPr>
      </p:pic>
      <p:pic>
        <p:nvPicPr>
          <p:cNvPr id="94" name="图片 93"/>
          <p:cNvPicPr>
            <a:picLocks noChangeAspect="1"/>
          </p:cNvPicPr>
          <p:nvPr/>
        </p:nvPicPr>
        <p:blipFill>
          <a:blip r:embed="rId5" cstate="print"/>
          <a:srcRect t="47520" r="61493"/>
          <a:stretch>
            <a:fillRect/>
          </a:stretch>
        </p:blipFill>
        <p:spPr>
          <a:xfrm>
            <a:off x="9930130" y="4180205"/>
            <a:ext cx="1328420" cy="985520"/>
          </a:xfrm>
          <a:prstGeom prst="rect">
            <a:avLst/>
          </a:prstGeom>
          <a:ln w="38100">
            <a:noFill/>
          </a:ln>
        </p:spPr>
      </p:pic>
      <p:pic>
        <p:nvPicPr>
          <p:cNvPr id="95" name="图片 94"/>
          <p:cNvPicPr>
            <a:picLocks noChangeAspect="1"/>
          </p:cNvPicPr>
          <p:nvPr/>
        </p:nvPicPr>
        <p:blipFill>
          <a:blip r:embed="rId5" cstate="print"/>
          <a:srcRect l="54879" t="3599" b="51343"/>
          <a:stretch>
            <a:fillRect/>
          </a:stretch>
        </p:blipFill>
        <p:spPr>
          <a:xfrm>
            <a:off x="11259185" y="3434715"/>
            <a:ext cx="815975" cy="744855"/>
          </a:xfrm>
          <a:prstGeom prst="rect">
            <a:avLst/>
          </a:prstGeom>
          <a:ln w="38100">
            <a:noFill/>
          </a:ln>
        </p:spPr>
      </p:pic>
      <p:pic>
        <p:nvPicPr>
          <p:cNvPr id="96" name="图片 95"/>
          <p:cNvPicPr>
            <a:picLocks noChangeAspect="1"/>
          </p:cNvPicPr>
          <p:nvPr/>
        </p:nvPicPr>
        <p:blipFill>
          <a:blip r:embed="rId5" cstate="print"/>
          <a:srcRect r="54047" b="52275"/>
          <a:stretch>
            <a:fillRect/>
          </a:stretch>
        </p:blipFill>
        <p:spPr>
          <a:xfrm>
            <a:off x="9930130" y="3429000"/>
            <a:ext cx="1329055" cy="751205"/>
          </a:xfrm>
          <a:prstGeom prst="rect">
            <a:avLst/>
          </a:prstGeom>
          <a:ln w="38100">
            <a:noFill/>
          </a:ln>
        </p:spPr>
      </p:pic>
      <p:cxnSp>
        <p:nvCxnSpPr>
          <p:cNvPr id="98" name="直接连接符 97"/>
          <p:cNvCxnSpPr/>
          <p:nvPr/>
        </p:nvCxnSpPr>
        <p:spPr>
          <a:xfrm>
            <a:off x="11139805" y="3141345"/>
            <a:ext cx="0" cy="215900"/>
          </a:xfrm>
          <a:prstGeom prst="line">
            <a:avLst/>
          </a:prstGeom>
          <a:ln w="28575" cmpd="sng">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64" name="文本框 63"/>
          <p:cNvSpPr txBox="1"/>
          <p:nvPr/>
        </p:nvSpPr>
        <p:spPr>
          <a:xfrm>
            <a:off x="10532110" y="2736215"/>
            <a:ext cx="1140460" cy="460375"/>
          </a:xfrm>
          <a:prstGeom prst="rect">
            <a:avLst/>
          </a:prstGeom>
          <a:solidFill>
            <a:srgbClr val="FFFF00"/>
          </a:solidFill>
          <a:ln w="28575">
            <a:solidFill>
              <a:srgbClr val="0070C0"/>
            </a:solidFill>
          </a:ln>
        </p:spPr>
        <p:txBody>
          <a:bodyPr wrap="square" rtlCol="0">
            <a:spAutoFit/>
          </a:bodyPr>
          <a:p>
            <a:r>
              <a:rPr lang="zh-CN" altLang="en-US" sz="2400" b="1"/>
              <a:t>典型场</a:t>
            </a:r>
            <a:endParaRPr lang="zh-CN" altLang="en-US" sz="2400" b="1"/>
          </a:p>
        </p:txBody>
      </p:sp>
      <p:pic>
        <p:nvPicPr>
          <p:cNvPr id="1073742875" name="图片 1073742874"/>
          <p:cNvPicPr>
            <a:picLocks noChangeAspect="1"/>
          </p:cNvPicPr>
          <p:nvPr/>
        </p:nvPicPr>
        <p:blipFill>
          <a:blip r:embed="rId6" cstate="print"/>
          <a:stretch>
            <a:fillRect/>
          </a:stretch>
        </p:blipFill>
        <p:spPr>
          <a:xfrm>
            <a:off x="8652510" y="4796790"/>
            <a:ext cx="1036320" cy="739775"/>
          </a:xfrm>
          <a:prstGeom prst="rect">
            <a:avLst/>
          </a:prstGeom>
          <a:noFill/>
          <a:ln w="9525">
            <a:noFill/>
          </a:ln>
        </p:spPr>
      </p:pic>
      <p:pic>
        <p:nvPicPr>
          <p:cNvPr id="1501" name="W20SXX3-1RJGXWL49B.eps"/>
          <p:cNvPicPr>
            <a:picLocks noChangeAspect="1"/>
          </p:cNvPicPr>
          <p:nvPr/>
        </p:nvPicPr>
        <p:blipFill>
          <a:blip r:embed="rId7" cstate="print"/>
          <a:srcRect l="50743"/>
          <a:stretch>
            <a:fillRect/>
          </a:stretch>
        </p:blipFill>
        <p:spPr>
          <a:xfrm>
            <a:off x="8652827" y="3501390"/>
            <a:ext cx="968693" cy="951230"/>
          </a:xfrm>
          <a:prstGeom prst="rect">
            <a:avLst/>
          </a:prstGeom>
        </p:spPr>
      </p:pic>
      <p:cxnSp>
        <p:nvCxnSpPr>
          <p:cNvPr id="99" name="直接连接符 98"/>
          <p:cNvCxnSpPr/>
          <p:nvPr/>
        </p:nvCxnSpPr>
        <p:spPr>
          <a:xfrm>
            <a:off x="8158480" y="3013075"/>
            <a:ext cx="575945" cy="0"/>
          </a:xfrm>
          <a:prstGeom prst="line">
            <a:avLst/>
          </a:prstGeom>
          <a:ln w="28575" cmpd="sng">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8475345" y="2807335"/>
            <a:ext cx="1555750" cy="460375"/>
          </a:xfrm>
          <a:prstGeom prst="rect">
            <a:avLst/>
          </a:prstGeom>
          <a:solidFill>
            <a:srgbClr val="FFFF00"/>
          </a:solidFill>
          <a:ln w="28575">
            <a:solidFill>
              <a:srgbClr val="00B0F0"/>
            </a:solidFill>
          </a:ln>
        </p:spPr>
        <p:txBody>
          <a:bodyPr wrap="square" rtlCol="0">
            <a:spAutoFit/>
          </a:bodyPr>
          <a:p>
            <a:r>
              <a:rPr lang="zh-CN" altLang="en-US" sz="2400" b="1"/>
              <a:t>函数图像</a:t>
            </a:r>
            <a:endParaRPr lang="zh-CN" altLang="en-US" sz="2400" b="1"/>
          </a:p>
        </p:txBody>
      </p:sp>
      <p:sp>
        <p:nvSpPr>
          <p:cNvPr id="100" name="文本框 99"/>
          <p:cNvSpPr txBox="1"/>
          <p:nvPr/>
        </p:nvSpPr>
        <p:spPr>
          <a:xfrm>
            <a:off x="4410075" y="3861435"/>
            <a:ext cx="1531620" cy="460375"/>
          </a:xfrm>
          <a:prstGeom prst="rect">
            <a:avLst/>
          </a:prstGeom>
          <a:noFill/>
          <a:ln w="28575">
            <a:noFill/>
          </a:ln>
        </p:spPr>
        <p:txBody>
          <a:bodyPr wrap="square" rtlCol="0">
            <a:spAutoFit/>
          </a:bodyPr>
          <a:p>
            <a:r>
              <a:rPr lang="en-US" altLang="zh-CN" sz="2400" b="1"/>
              <a:t>1.</a:t>
            </a:r>
            <a:r>
              <a:rPr lang="zh-CN" altLang="en-US" sz="2400" b="1"/>
              <a:t>矢量性</a:t>
            </a:r>
            <a:endParaRPr lang="zh-CN" altLang="en-US" sz="2400" b="1"/>
          </a:p>
        </p:txBody>
      </p:sp>
      <p:sp>
        <p:nvSpPr>
          <p:cNvPr id="105" name="文本框 104"/>
          <p:cNvSpPr txBox="1"/>
          <p:nvPr/>
        </p:nvSpPr>
        <p:spPr>
          <a:xfrm>
            <a:off x="6743700" y="4221480"/>
            <a:ext cx="1116965" cy="460375"/>
          </a:xfrm>
          <a:prstGeom prst="rect">
            <a:avLst/>
          </a:prstGeom>
          <a:noFill/>
          <a:ln w="28575">
            <a:noFill/>
          </a:ln>
        </p:spPr>
        <p:txBody>
          <a:bodyPr wrap="square" rtlCol="0">
            <a:spAutoFit/>
          </a:bodyPr>
          <a:p>
            <a:r>
              <a:rPr lang="zh-CN" altLang="en-US" sz="2400" b="1"/>
              <a:t>①疏密</a:t>
            </a:r>
            <a:endParaRPr lang="zh-CN" altLang="en-US" sz="2400" b="1"/>
          </a:p>
        </p:txBody>
      </p:sp>
      <p:sp>
        <p:nvSpPr>
          <p:cNvPr id="106" name="文本框 105"/>
          <p:cNvSpPr txBox="1"/>
          <p:nvPr/>
        </p:nvSpPr>
        <p:spPr>
          <a:xfrm>
            <a:off x="4370705" y="4975860"/>
            <a:ext cx="1224915" cy="460375"/>
          </a:xfrm>
          <a:prstGeom prst="rect">
            <a:avLst/>
          </a:prstGeom>
          <a:noFill/>
          <a:ln w="28575">
            <a:noFill/>
          </a:ln>
        </p:spPr>
        <p:txBody>
          <a:bodyPr wrap="square" rtlCol="0">
            <a:spAutoFit/>
          </a:bodyPr>
          <a:p>
            <a:r>
              <a:rPr lang="zh-CN" altLang="en-US" sz="2400" b="1"/>
              <a:t>②方向</a:t>
            </a:r>
            <a:endParaRPr lang="en-US" altLang="zh-CN" sz="2400" b="1"/>
          </a:p>
        </p:txBody>
      </p:sp>
      <p:sp>
        <p:nvSpPr>
          <p:cNvPr id="107" name="文本框 106"/>
          <p:cNvSpPr txBox="1"/>
          <p:nvPr/>
        </p:nvSpPr>
        <p:spPr>
          <a:xfrm>
            <a:off x="4351655" y="4221480"/>
            <a:ext cx="1168400" cy="460375"/>
          </a:xfrm>
          <a:prstGeom prst="rect">
            <a:avLst/>
          </a:prstGeom>
          <a:noFill/>
          <a:ln w="28575">
            <a:noFill/>
          </a:ln>
        </p:spPr>
        <p:txBody>
          <a:bodyPr wrap="square" rtlCol="0">
            <a:spAutoFit/>
          </a:bodyPr>
          <a:p>
            <a:r>
              <a:rPr lang="zh-CN" altLang="en-US" sz="2400" b="1"/>
              <a:t>①大小</a:t>
            </a:r>
            <a:endParaRPr lang="zh-CN" altLang="en-US" sz="2400" b="1"/>
          </a:p>
        </p:txBody>
      </p:sp>
      <p:sp>
        <p:nvSpPr>
          <p:cNvPr id="108" name="文本框 107"/>
          <p:cNvSpPr txBox="1"/>
          <p:nvPr/>
        </p:nvSpPr>
        <p:spPr>
          <a:xfrm>
            <a:off x="6743700" y="4975225"/>
            <a:ext cx="1818640" cy="460375"/>
          </a:xfrm>
          <a:prstGeom prst="rect">
            <a:avLst/>
          </a:prstGeom>
          <a:noFill/>
          <a:ln w="28575">
            <a:noFill/>
          </a:ln>
        </p:spPr>
        <p:txBody>
          <a:bodyPr wrap="square" rtlCol="0">
            <a:spAutoFit/>
          </a:bodyPr>
          <a:p>
            <a:r>
              <a:rPr lang="zh-CN" altLang="en-US" sz="2400" b="1"/>
              <a:t>②切线方向</a:t>
            </a:r>
            <a:endParaRPr lang="zh-CN" altLang="en-US" sz="2400" b="1"/>
          </a:p>
        </p:txBody>
      </p:sp>
      <p:sp>
        <p:nvSpPr>
          <p:cNvPr id="109" name="文本框 108"/>
          <p:cNvSpPr txBox="1"/>
          <p:nvPr/>
        </p:nvSpPr>
        <p:spPr>
          <a:xfrm>
            <a:off x="4370705" y="5517515"/>
            <a:ext cx="1531620" cy="460375"/>
          </a:xfrm>
          <a:prstGeom prst="rect">
            <a:avLst/>
          </a:prstGeom>
          <a:noFill/>
          <a:ln w="28575">
            <a:noFill/>
          </a:ln>
        </p:spPr>
        <p:txBody>
          <a:bodyPr wrap="square" rtlCol="0">
            <a:spAutoFit/>
          </a:bodyPr>
          <a:p>
            <a:r>
              <a:rPr lang="en-US" altLang="zh-CN" sz="2400" b="1"/>
              <a:t>2.</a:t>
            </a:r>
            <a:r>
              <a:rPr lang="zh-CN" altLang="en-US" sz="2400" b="1"/>
              <a:t>固有性</a:t>
            </a:r>
            <a:endParaRPr lang="zh-CN" altLang="en-US" sz="2400" b="1"/>
          </a:p>
        </p:txBody>
      </p:sp>
      <p:sp>
        <p:nvSpPr>
          <p:cNvPr id="110" name="左右箭头 109"/>
          <p:cNvSpPr/>
          <p:nvPr/>
        </p:nvSpPr>
        <p:spPr>
          <a:xfrm>
            <a:off x="5457825" y="4377055"/>
            <a:ext cx="1344295" cy="87630"/>
          </a:xfrm>
          <a:prstGeom prst="lef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3" name="文本框 112"/>
          <p:cNvSpPr txBox="1"/>
          <p:nvPr/>
        </p:nvSpPr>
        <p:spPr>
          <a:xfrm>
            <a:off x="5666740" y="4452620"/>
            <a:ext cx="1440180" cy="337185"/>
          </a:xfrm>
          <a:prstGeom prst="rect">
            <a:avLst/>
          </a:prstGeom>
          <a:noFill/>
          <a:ln w="28575">
            <a:noFill/>
          </a:ln>
        </p:spPr>
        <p:txBody>
          <a:bodyPr wrap="square" rtlCol="0">
            <a:spAutoFit/>
          </a:bodyPr>
          <a:p>
            <a:r>
              <a:rPr lang="zh-CN" altLang="en-US" sz="1600" b="1"/>
              <a:t>密</a:t>
            </a:r>
            <a:r>
              <a:rPr lang="zh-CN" altLang="en-US" sz="1600" b="1">
                <a:latin typeface="Arial" panose="020B0604020202020204" pitchFamily="34" charset="0"/>
                <a:cs typeface="Arial" panose="020B0604020202020204" pitchFamily="34" charset="0"/>
              </a:rPr>
              <a:t>↑，</a:t>
            </a:r>
            <a:r>
              <a:rPr lang="en-US" altLang="zh-CN" sz="1600" b="1">
                <a:latin typeface="Arial" panose="020B0604020202020204" pitchFamily="34" charset="0"/>
                <a:cs typeface="Arial" panose="020B0604020202020204" pitchFamily="34" charset="0"/>
              </a:rPr>
              <a:t>E↑</a:t>
            </a:r>
            <a:endParaRPr lang="en-US" altLang="zh-CN" sz="1600" b="1">
              <a:latin typeface="Arial" panose="020B0604020202020204" pitchFamily="34" charset="0"/>
              <a:cs typeface="Arial" panose="020B0604020202020204" pitchFamily="34" charset="0"/>
            </a:endParaRPr>
          </a:p>
        </p:txBody>
      </p:sp>
      <p:sp>
        <p:nvSpPr>
          <p:cNvPr id="114" name="左右箭头 113"/>
          <p:cNvSpPr/>
          <p:nvPr/>
        </p:nvSpPr>
        <p:spPr>
          <a:xfrm>
            <a:off x="5457190" y="5233670"/>
            <a:ext cx="1344295" cy="87630"/>
          </a:xfrm>
          <a:prstGeom prst="lef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7" name="文本框 116"/>
          <p:cNvSpPr txBox="1"/>
          <p:nvPr/>
        </p:nvSpPr>
        <p:spPr>
          <a:xfrm>
            <a:off x="6786245" y="5589270"/>
            <a:ext cx="1818640" cy="460375"/>
          </a:xfrm>
          <a:prstGeom prst="rect">
            <a:avLst/>
          </a:prstGeom>
          <a:noFill/>
          <a:ln w="28575">
            <a:noFill/>
          </a:ln>
        </p:spPr>
        <p:txBody>
          <a:bodyPr wrap="square" rtlCol="0">
            <a:spAutoFit/>
          </a:bodyPr>
          <a:p>
            <a:r>
              <a:rPr lang="zh-CN" altLang="en-US" sz="2400" b="1"/>
              <a:t>③</a:t>
            </a:r>
            <a:r>
              <a:rPr lang="zh-CN" altLang="en-US" sz="2400" b="1">
                <a:sym typeface="+mn-ea"/>
              </a:rPr>
              <a:t>起止点</a:t>
            </a:r>
            <a:endParaRPr lang="zh-CN" altLang="en-US" sz="2400" b="1"/>
          </a:p>
        </p:txBody>
      </p:sp>
      <p:sp>
        <p:nvSpPr>
          <p:cNvPr id="118" name="文本框 117"/>
          <p:cNvSpPr txBox="1"/>
          <p:nvPr/>
        </p:nvSpPr>
        <p:spPr>
          <a:xfrm>
            <a:off x="6818630" y="6021070"/>
            <a:ext cx="1818640" cy="460375"/>
          </a:xfrm>
          <a:prstGeom prst="rect">
            <a:avLst/>
          </a:prstGeom>
          <a:noFill/>
          <a:ln w="28575">
            <a:noFill/>
          </a:ln>
        </p:spPr>
        <p:txBody>
          <a:bodyPr wrap="square" rtlCol="0">
            <a:spAutoFit/>
          </a:bodyPr>
          <a:p>
            <a:r>
              <a:rPr lang="zh-CN" altLang="en-US" sz="2400" b="1"/>
              <a:t>④不相交</a:t>
            </a:r>
            <a:endParaRPr lang="zh-CN" altLang="en-US" sz="2400" b="1"/>
          </a:p>
        </p:txBody>
      </p:sp>
      <p:sp>
        <p:nvSpPr>
          <p:cNvPr id="119" name="文本框 118"/>
          <p:cNvSpPr txBox="1"/>
          <p:nvPr/>
        </p:nvSpPr>
        <p:spPr>
          <a:xfrm>
            <a:off x="6818630" y="6381115"/>
            <a:ext cx="1818640" cy="460375"/>
          </a:xfrm>
          <a:prstGeom prst="rect">
            <a:avLst/>
          </a:prstGeom>
          <a:noFill/>
          <a:ln w="28575">
            <a:noFill/>
          </a:ln>
        </p:spPr>
        <p:txBody>
          <a:bodyPr wrap="square" rtlCol="0">
            <a:spAutoFit/>
          </a:bodyPr>
          <a:p>
            <a:r>
              <a:rPr lang="zh-CN" altLang="en-US" sz="2400" b="1"/>
              <a:t>⑤</a:t>
            </a:r>
            <a:r>
              <a:rPr lang="zh-CN" altLang="en-US" sz="2400" b="1">
                <a:sym typeface="+mn-ea"/>
              </a:rPr>
              <a:t>假想性</a:t>
            </a:r>
            <a:endParaRPr lang="zh-CN" altLang="en-US" sz="2400" b="1"/>
          </a:p>
        </p:txBody>
      </p:sp>
      <p:sp>
        <p:nvSpPr>
          <p:cNvPr id="13" name="文本框 12"/>
          <p:cNvSpPr txBox="1"/>
          <p:nvPr/>
        </p:nvSpPr>
        <p:spPr>
          <a:xfrm>
            <a:off x="5335905" y="4828540"/>
            <a:ext cx="1526540" cy="337185"/>
          </a:xfrm>
          <a:prstGeom prst="rect">
            <a:avLst/>
          </a:prstGeom>
          <a:solidFill>
            <a:srgbClr val="FFFF00"/>
          </a:solidFill>
          <a:ln w="28575">
            <a:noFill/>
          </a:ln>
        </p:spPr>
        <p:txBody>
          <a:bodyPr wrap="square" rtlCol="0">
            <a:spAutoFit/>
          </a:bodyPr>
          <a:p>
            <a:r>
              <a:rPr lang="en-US" altLang="zh-CN" sz="1600" b="1" i="1">
                <a:solidFill>
                  <a:srgbClr val="7030A0"/>
                </a:solidFill>
              </a:rPr>
              <a:t>F</a:t>
            </a:r>
            <a:r>
              <a:rPr lang="en-US" altLang="zh-CN" sz="1600" b="1" i="1"/>
              <a:t>=q</a:t>
            </a:r>
            <a:r>
              <a:rPr lang="en-US" altLang="zh-CN" sz="1600" b="1" i="1">
                <a:solidFill>
                  <a:srgbClr val="7030A0"/>
                </a:solidFill>
              </a:rPr>
              <a:t>E</a:t>
            </a:r>
            <a:r>
              <a:rPr lang="zh-CN" altLang="zh-CN" sz="1600" b="1"/>
              <a:t>正同负反</a:t>
            </a:r>
            <a:endParaRPr lang="zh-CN" altLang="zh-CN" sz="1600" b="1"/>
          </a:p>
        </p:txBody>
      </p:sp>
      <p:cxnSp>
        <p:nvCxnSpPr>
          <p:cNvPr id="18" name="直接连接符 17"/>
          <p:cNvCxnSpPr>
            <a:stCxn id="10" idx="3"/>
            <a:endCxn id="20" idx="1"/>
          </p:cNvCxnSpPr>
          <p:nvPr/>
        </p:nvCxnSpPr>
        <p:spPr>
          <a:xfrm flipV="1">
            <a:off x="5989955" y="995045"/>
            <a:ext cx="469265" cy="242570"/>
          </a:xfrm>
          <a:prstGeom prst="line">
            <a:avLst/>
          </a:prstGeom>
          <a:ln w="28575" cmpd="sng">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6459220" y="764540"/>
            <a:ext cx="806450" cy="460375"/>
          </a:xfrm>
          <a:prstGeom prst="rect">
            <a:avLst/>
          </a:prstGeom>
          <a:solidFill>
            <a:srgbClr val="FFFF00"/>
          </a:solidFill>
          <a:ln w="28575">
            <a:solidFill>
              <a:srgbClr val="0070C0"/>
            </a:solidFill>
          </a:ln>
        </p:spPr>
        <p:txBody>
          <a:bodyPr wrap="square" rtlCol="0">
            <a:spAutoFit/>
          </a:bodyPr>
          <a:p>
            <a:r>
              <a:rPr lang="zh-CN" altLang="en-US" sz="2400" b="1"/>
              <a:t>轨迹</a:t>
            </a:r>
            <a:endParaRPr lang="zh-CN" altLang="en-US" sz="2400" b="1"/>
          </a:p>
        </p:txBody>
      </p:sp>
      <p:sp>
        <p:nvSpPr>
          <p:cNvPr id="22" name="文本框 21"/>
          <p:cNvSpPr txBox="1"/>
          <p:nvPr/>
        </p:nvSpPr>
        <p:spPr>
          <a:xfrm>
            <a:off x="4608830" y="2802255"/>
            <a:ext cx="1134745" cy="460375"/>
          </a:xfrm>
          <a:prstGeom prst="rect">
            <a:avLst/>
          </a:prstGeom>
          <a:solidFill>
            <a:srgbClr val="FFFF00"/>
          </a:solidFill>
          <a:ln w="28575">
            <a:solidFill>
              <a:srgbClr val="00B0F0"/>
            </a:solidFill>
          </a:ln>
        </p:spPr>
        <p:txBody>
          <a:bodyPr wrap="square" rtlCol="0">
            <a:spAutoFit/>
          </a:bodyPr>
          <a:p>
            <a:r>
              <a:rPr lang="zh-CN" altLang="en-US" sz="2400" b="1"/>
              <a:t>物理量</a:t>
            </a:r>
            <a:endParaRPr lang="zh-CN" altLang="en-US" sz="2400" b="1"/>
          </a:p>
        </p:txBody>
      </p:sp>
      <p:cxnSp>
        <p:nvCxnSpPr>
          <p:cNvPr id="26" name="直接连接符 25"/>
          <p:cNvCxnSpPr>
            <a:endCxn id="22" idx="1"/>
          </p:cNvCxnSpPr>
          <p:nvPr/>
        </p:nvCxnSpPr>
        <p:spPr>
          <a:xfrm>
            <a:off x="4276725" y="3027680"/>
            <a:ext cx="332105" cy="5080"/>
          </a:xfrm>
          <a:prstGeom prst="line">
            <a:avLst/>
          </a:prstGeom>
          <a:ln w="28575" cmpd="sng">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7466965" y="404495"/>
            <a:ext cx="882015" cy="460375"/>
          </a:xfrm>
          <a:prstGeom prst="rect">
            <a:avLst/>
          </a:prstGeom>
          <a:solidFill>
            <a:srgbClr val="FFFF00"/>
          </a:solidFill>
          <a:ln w="28575">
            <a:solidFill>
              <a:srgbClr val="00B0F0"/>
            </a:solidFill>
          </a:ln>
        </p:spPr>
        <p:txBody>
          <a:bodyPr wrap="square" rtlCol="0">
            <a:spAutoFit/>
          </a:bodyPr>
          <a:p>
            <a:r>
              <a:rPr lang="zh-CN" altLang="en-US" sz="2400" b="1"/>
              <a:t>直线</a:t>
            </a:r>
            <a:endParaRPr lang="zh-CN" altLang="en-US" sz="2400" b="1"/>
          </a:p>
        </p:txBody>
      </p:sp>
      <p:sp>
        <p:nvSpPr>
          <p:cNvPr id="30" name="文本框 29"/>
          <p:cNvSpPr txBox="1"/>
          <p:nvPr/>
        </p:nvSpPr>
        <p:spPr>
          <a:xfrm>
            <a:off x="7483475" y="908685"/>
            <a:ext cx="865505" cy="460375"/>
          </a:xfrm>
          <a:prstGeom prst="rect">
            <a:avLst/>
          </a:prstGeom>
          <a:solidFill>
            <a:srgbClr val="FFFF00"/>
          </a:solidFill>
          <a:ln w="28575">
            <a:solidFill>
              <a:srgbClr val="00B0F0"/>
            </a:solidFill>
          </a:ln>
        </p:spPr>
        <p:txBody>
          <a:bodyPr wrap="square" rtlCol="0">
            <a:spAutoFit/>
          </a:bodyPr>
          <a:p>
            <a:r>
              <a:rPr lang="zh-CN" altLang="en-US" sz="2400" b="1"/>
              <a:t>曲线</a:t>
            </a:r>
            <a:endParaRPr lang="zh-CN" altLang="en-US" sz="2400" b="1"/>
          </a:p>
        </p:txBody>
      </p:sp>
      <p:sp>
        <p:nvSpPr>
          <p:cNvPr id="32" name="左大括号 31"/>
          <p:cNvSpPr/>
          <p:nvPr/>
        </p:nvSpPr>
        <p:spPr>
          <a:xfrm>
            <a:off x="7265670" y="670560"/>
            <a:ext cx="208915" cy="453390"/>
          </a:xfrm>
          <a:prstGeom prst="leftBrace">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图片 4"/>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1600" y="-152365"/>
            <a:ext cx="12299950" cy="701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2183741" y="1899184"/>
            <a:ext cx="7695855" cy="1938543"/>
          </a:xfrm>
          <a:prstGeom prst="rect">
            <a:avLst/>
          </a:prstGeom>
          <a:noFill/>
        </p:spPr>
        <p:txBody>
          <a:bodyPr>
            <a:spAutoFit/>
            <a:scene3d>
              <a:camera prst="orthographicFront">
                <a:rot lat="1800000" lon="0" rev="600000"/>
              </a:camera>
              <a:lightRig rig="glow" dir="t"/>
            </a:scene3d>
            <a:sp3d prstMaterial="matte"/>
          </a:bodyPr>
          <a:lstStyle/>
          <a:p>
            <a:pPr algn="ctr">
              <a:defRPr/>
            </a:pPr>
            <a:r>
              <a:rPr lang="zh-CN" altLang="en-US" sz="12000" dirty="0">
                <a:ln w="31550" cmpd="sng">
                  <a:solidFill>
                    <a:srgbClr val="99CC00"/>
                  </a:solidFill>
                  <a:prstDash val="solid"/>
                  <a:bevel/>
                </a:ln>
                <a:solidFill>
                  <a:srgbClr val="FFFFFF"/>
                </a:solidFill>
                <a:effectLst>
                  <a:outerShdw blurRad="41275" dir="12000000" algn="tl" rotWithShape="0">
                    <a:srgbClr val="000000">
                      <a:alpha val="90000"/>
                    </a:srgbClr>
                  </a:outerShdw>
                  <a:reflection endPos="20000" dir="5400000" sy="-100000" algn="bl" rotWithShape="0"/>
                </a:effectLst>
              </a:rPr>
              <a:t>谢谢观看</a:t>
            </a:r>
            <a:r>
              <a:rPr lang="en-US" altLang="zh-CN" sz="12000" dirty="0">
                <a:ln w="31550" cmpd="sng">
                  <a:solidFill>
                    <a:srgbClr val="99CC00"/>
                  </a:solidFill>
                  <a:prstDash val="solid"/>
                  <a:bevel/>
                </a:ln>
                <a:solidFill>
                  <a:srgbClr val="FFFFFF"/>
                </a:solidFill>
                <a:effectLst>
                  <a:outerShdw blurRad="41275" dir="12000000" algn="tl" rotWithShape="0">
                    <a:srgbClr val="000000">
                      <a:alpha val="90000"/>
                    </a:srgbClr>
                  </a:outerShdw>
                  <a:reflection endPos="20000" dir="5400000" sy="-100000" algn="bl" rotWithShape="0"/>
                </a:effectLst>
              </a:rPr>
              <a:t>!</a:t>
            </a:r>
            <a:endParaRPr lang="zh-CN" altLang="en-US" sz="12000" dirty="0">
              <a:ln w="31550" cmpd="sng">
                <a:solidFill>
                  <a:srgbClr val="99CC00"/>
                </a:solidFill>
                <a:prstDash val="solid"/>
                <a:bevel/>
              </a:ln>
              <a:solidFill>
                <a:srgbClr val="FFFFFF"/>
              </a:solidFill>
              <a:effectLst>
                <a:outerShdw blurRad="41275" dir="12000000" algn="tl" rotWithShape="0">
                  <a:srgbClr val="000000">
                    <a:alpha val="90000"/>
                  </a:srgbClr>
                </a:outerShdw>
                <a:reflection endPos="20000" dir="5400000" sy="-100000" algn="bl" rotWithShape="0"/>
              </a:effectLst>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ext Box 8"/>
          <p:cNvSpPr txBox="1">
            <a:spLocks noChangeArrowheads="1"/>
          </p:cNvSpPr>
          <p:nvPr/>
        </p:nvSpPr>
        <p:spPr bwMode="auto">
          <a:xfrm>
            <a:off x="0" y="0"/>
            <a:ext cx="2287905"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800" b="1" dirty="0">
                <a:solidFill>
                  <a:srgbClr val="FFFF00"/>
                </a:solidFill>
                <a:latin typeface="黑体" panose="02010609060101010101" pitchFamily="49" charset="-122"/>
                <a:ea typeface="黑体" panose="02010609060101010101" pitchFamily="49" charset="-122"/>
              </a:rPr>
              <a:t>引入新课</a:t>
            </a:r>
            <a:endParaRPr lang="zh-CN" altLang="en-US" sz="2800" b="1" dirty="0">
              <a:solidFill>
                <a:srgbClr val="FFFF00"/>
              </a:solidFill>
              <a:latin typeface="黑体" panose="02010609060101010101" pitchFamily="49" charset="-122"/>
              <a:ea typeface="黑体" panose="02010609060101010101" pitchFamily="49" charset="-122"/>
            </a:endParaRPr>
          </a:p>
        </p:txBody>
      </p:sp>
      <p:sp>
        <p:nvSpPr>
          <p:cNvPr id="41994" name="Text Box 10"/>
          <p:cNvSpPr txBox="1"/>
          <p:nvPr/>
        </p:nvSpPr>
        <p:spPr>
          <a:xfrm>
            <a:off x="0" y="594360"/>
            <a:ext cx="11942445" cy="1076325"/>
          </a:xfrm>
          <a:prstGeom prst="rect">
            <a:avLst/>
          </a:prstGeom>
          <a:noFill/>
          <a:ln w="9525">
            <a:noFill/>
          </a:ln>
        </p:spPr>
        <p:txBody>
          <a:bodyPr wrap="square" anchor="t" anchorCtr="0">
            <a:spAutoFit/>
          </a:bodyPr>
          <a:p>
            <a:pPr>
              <a:spcBef>
                <a:spcPct val="50000"/>
              </a:spcBef>
            </a:pPr>
            <a:r>
              <a:rPr lang="zh-CN" altLang="en-US" sz="3600">
                <a:solidFill>
                  <a:srgbClr val="FFFFFF"/>
                </a:solidFill>
                <a:latin typeface="Arial" panose="020B0604020202020204" pitchFamily="34" charset="0"/>
                <a:ea typeface="华文行楷" pitchFamily="2" charset="-122"/>
              </a:rPr>
              <a:t>　</a:t>
            </a:r>
            <a:r>
              <a:rPr lang="zh-CN" altLang="en-US" sz="3600" b="1">
                <a:solidFill>
                  <a:srgbClr val="FF0000"/>
                </a:solidFill>
                <a:latin typeface="Arial" panose="020B0604020202020204" pitchFamily="34" charset="0"/>
                <a:ea typeface="华文行楷" pitchFamily="2" charset="-122"/>
              </a:rPr>
              <a:t> </a:t>
            </a:r>
            <a:r>
              <a:rPr lang="zh-CN" altLang="en-US" sz="2800" dirty="0">
                <a:solidFill>
                  <a:srgbClr val="0000FF"/>
                </a:solidFill>
                <a:ea typeface="黑体" panose="02010609060101010101" pitchFamily="49" charset="-122"/>
              </a:rPr>
              <a:t>我们知道P球在O球的作用下，丝线偏离竖直方向，请思考两电荷不直接接触，它们之间的相互作用是怎样产生的?</a:t>
            </a:r>
            <a:endParaRPr lang="zh-CN" altLang="en-US" sz="2800" dirty="0">
              <a:solidFill>
                <a:srgbClr val="0000FF"/>
              </a:solidFill>
              <a:ea typeface="黑体" panose="02010609060101010101" pitchFamily="49" charset="-122"/>
            </a:endParaRPr>
          </a:p>
        </p:txBody>
      </p:sp>
      <p:sp>
        <p:nvSpPr>
          <p:cNvPr id="3074" name="Rectangle 24"/>
          <p:cNvSpPr/>
          <p:nvPr/>
        </p:nvSpPr>
        <p:spPr>
          <a:xfrm>
            <a:off x="9807258" y="2070100"/>
            <a:ext cx="1655762" cy="215900"/>
          </a:xfrm>
          <a:prstGeom prst="rect">
            <a:avLst/>
          </a:prstGeom>
          <a:gradFill rotWithShape="1">
            <a:gsLst>
              <a:gs pos="0">
                <a:srgbClr val="AAAAAA"/>
              </a:gs>
              <a:gs pos="100000">
                <a:schemeClr val="bg2"/>
              </a:gs>
            </a:gsLst>
            <a:lin ang="5400000" scaled="1"/>
            <a:tileRect/>
          </a:gradFill>
          <a:ln w="9525">
            <a:noFill/>
          </a:ln>
        </p:spPr>
        <p:txBody>
          <a:bodyPr wrap="none" anchor="ctr" anchorCtr="0"/>
          <a:p>
            <a:endParaRPr lang="zh-CN" altLang="en-US">
              <a:solidFill>
                <a:srgbClr val="000000"/>
              </a:solidFill>
              <a:latin typeface="Arial" panose="020B0604020202020204" pitchFamily="34" charset="0"/>
              <a:ea typeface="宋体" panose="02010600030101010101" pitchFamily="2" charset="-122"/>
            </a:endParaRPr>
          </a:p>
        </p:txBody>
      </p:sp>
      <p:sp>
        <p:nvSpPr>
          <p:cNvPr id="3075" name="Line 25"/>
          <p:cNvSpPr/>
          <p:nvPr/>
        </p:nvSpPr>
        <p:spPr>
          <a:xfrm flipH="1">
            <a:off x="10672445" y="2286000"/>
            <a:ext cx="0" cy="1871663"/>
          </a:xfrm>
          <a:prstGeom prst="line">
            <a:avLst/>
          </a:prstGeom>
          <a:ln w="25400" cap="flat" cmpd="sng">
            <a:solidFill>
              <a:schemeClr val="tx1"/>
            </a:solidFill>
            <a:prstDash val="dash"/>
            <a:round/>
            <a:headEnd type="none" w="med" len="med"/>
            <a:tailEnd type="none" w="med" len="med"/>
          </a:ln>
        </p:spPr>
        <p:txBody>
          <a:bodyPr anchor="t" anchorCtr="0"/>
          <a:p>
            <a:endParaRPr lang="zh-CN" altLang="en-US">
              <a:solidFill>
                <a:srgbClr val="000000"/>
              </a:solidFill>
              <a:latin typeface="Arial" panose="020B0604020202020204" pitchFamily="34" charset="0"/>
              <a:ea typeface="宋体" panose="02010600030101010101" pitchFamily="2" charset="-122"/>
            </a:endParaRPr>
          </a:p>
        </p:txBody>
      </p:sp>
      <p:sp>
        <p:nvSpPr>
          <p:cNvPr id="3076" name="Line 26"/>
          <p:cNvSpPr/>
          <p:nvPr/>
        </p:nvSpPr>
        <p:spPr>
          <a:xfrm>
            <a:off x="10672445" y="2286000"/>
            <a:ext cx="576263" cy="1524000"/>
          </a:xfrm>
          <a:prstGeom prst="line">
            <a:avLst/>
          </a:prstGeom>
          <a:ln w="38100" cap="flat" cmpd="sng">
            <a:solidFill>
              <a:schemeClr val="tx1"/>
            </a:solidFill>
            <a:prstDash val="solid"/>
            <a:round/>
            <a:headEnd type="none" w="med" len="med"/>
            <a:tailEnd type="none" w="med" len="med"/>
          </a:ln>
        </p:spPr>
        <p:txBody>
          <a:bodyPr anchor="t" anchorCtr="0"/>
          <a:p>
            <a:endParaRPr lang="zh-CN" altLang="en-US">
              <a:solidFill>
                <a:srgbClr val="000000"/>
              </a:solidFill>
              <a:latin typeface="Arial" panose="020B0604020202020204" pitchFamily="34" charset="0"/>
              <a:ea typeface="宋体" panose="02010600030101010101" pitchFamily="2" charset="-122"/>
            </a:endParaRPr>
          </a:p>
        </p:txBody>
      </p:sp>
      <p:sp>
        <p:nvSpPr>
          <p:cNvPr id="3077" name="Oval 27"/>
          <p:cNvSpPr/>
          <p:nvPr/>
        </p:nvSpPr>
        <p:spPr>
          <a:xfrm>
            <a:off x="11104245" y="3797300"/>
            <a:ext cx="360363" cy="360363"/>
          </a:xfrm>
          <a:prstGeom prst="ellipse">
            <a:avLst/>
          </a:prstGeom>
          <a:noFill/>
          <a:ln w="38100" cap="flat" cmpd="sng">
            <a:solidFill>
              <a:schemeClr val="tx1"/>
            </a:solidFill>
            <a:prstDash val="solid"/>
            <a:round/>
            <a:headEnd type="none" w="med" len="med"/>
            <a:tailEnd type="none" w="med" len="med"/>
          </a:ln>
        </p:spPr>
        <p:txBody>
          <a:bodyPr wrap="none" anchor="ctr" anchorCtr="0"/>
          <a:p>
            <a:pPr algn="ctr"/>
            <a:r>
              <a:rPr lang="en-US" altLang="zh-CN">
                <a:solidFill>
                  <a:srgbClr val="000000"/>
                </a:solidFill>
                <a:latin typeface="Arial" panose="020B0604020202020204" pitchFamily="34" charset="0"/>
                <a:ea typeface="宋体" panose="02010600030101010101" pitchFamily="2" charset="-122"/>
              </a:rPr>
              <a:t>P</a:t>
            </a:r>
            <a:endParaRPr lang="en-US" altLang="zh-CN">
              <a:solidFill>
                <a:srgbClr val="000000"/>
              </a:solidFill>
              <a:latin typeface="Arial" panose="020B0604020202020204" pitchFamily="34" charset="0"/>
              <a:ea typeface="宋体" panose="02010600030101010101" pitchFamily="2" charset="-122"/>
            </a:endParaRPr>
          </a:p>
        </p:txBody>
      </p:sp>
      <p:sp>
        <p:nvSpPr>
          <p:cNvPr id="3078" name="Text Box 28"/>
          <p:cNvSpPr txBox="1"/>
          <p:nvPr/>
        </p:nvSpPr>
        <p:spPr>
          <a:xfrm>
            <a:off x="10627995" y="3005138"/>
            <a:ext cx="476250" cy="366712"/>
          </a:xfrm>
          <a:prstGeom prst="rect">
            <a:avLst/>
          </a:prstGeom>
          <a:noFill/>
          <a:ln w="9525">
            <a:noFill/>
          </a:ln>
        </p:spPr>
        <p:txBody>
          <a:bodyPr wrap="none" anchor="t" anchorCtr="0">
            <a:spAutoFit/>
          </a:bodyPr>
          <a:p>
            <a:r>
              <a:rPr lang="el-GR" altLang="zh-CN">
                <a:solidFill>
                  <a:srgbClr val="000000"/>
                </a:solidFill>
                <a:latin typeface="Arial" panose="020B0604020202020204" pitchFamily="34" charset="0"/>
                <a:ea typeface="宋体" panose="02010600030101010101" pitchFamily="2" charset="-122"/>
              </a:rPr>
              <a:t>θ</a:t>
            </a:r>
            <a:r>
              <a:rPr lang="en-US" altLang="zh-CN">
                <a:solidFill>
                  <a:srgbClr val="000000"/>
                </a:solidFill>
                <a:latin typeface="Arial" panose="020B0604020202020204" pitchFamily="34" charset="0"/>
                <a:ea typeface="宋体" panose="02010600030101010101" pitchFamily="2" charset="-122"/>
              </a:rPr>
              <a:t> </a:t>
            </a:r>
            <a:endParaRPr lang="en-US" altLang="zh-CN" sz="1400" baseline="30000">
              <a:solidFill>
                <a:srgbClr val="000000"/>
              </a:solidFill>
              <a:latin typeface="Arial" panose="020B0604020202020204" pitchFamily="34" charset="0"/>
              <a:ea typeface="宋体" panose="02010600030101010101" pitchFamily="2" charset="-122"/>
            </a:endParaRPr>
          </a:p>
        </p:txBody>
      </p:sp>
      <p:sp>
        <p:nvSpPr>
          <p:cNvPr id="3079" name="Text Box 30"/>
          <p:cNvSpPr txBox="1"/>
          <p:nvPr/>
        </p:nvSpPr>
        <p:spPr>
          <a:xfrm>
            <a:off x="7718108" y="3886200"/>
            <a:ext cx="392112" cy="519113"/>
          </a:xfrm>
          <a:prstGeom prst="rect">
            <a:avLst/>
          </a:prstGeom>
          <a:noFill/>
          <a:ln w="9525">
            <a:noFill/>
          </a:ln>
        </p:spPr>
        <p:txBody>
          <a:bodyPr wrap="none" lIns="92075" tIns="46038" rIns="92075" bIns="46038" anchor="t" anchorCtr="0">
            <a:spAutoFit/>
          </a:bodyPr>
          <a:p>
            <a:r>
              <a:rPr lang="en-US" altLang="zh-CN" sz="2800">
                <a:solidFill>
                  <a:srgbClr val="000000"/>
                </a:solidFill>
                <a:latin typeface="Arial" panose="020B0604020202020204" pitchFamily="34" charset="0"/>
                <a:ea typeface="宋体" panose="02010600030101010101" pitchFamily="2" charset="-122"/>
              </a:rPr>
              <a:t>+</a:t>
            </a:r>
            <a:endParaRPr lang="en-US" altLang="zh-CN" sz="2800">
              <a:solidFill>
                <a:srgbClr val="000000"/>
              </a:solidFill>
              <a:latin typeface="Arial" panose="020B0604020202020204" pitchFamily="34" charset="0"/>
              <a:ea typeface="宋体" panose="02010600030101010101" pitchFamily="2" charset="-122"/>
            </a:endParaRPr>
          </a:p>
        </p:txBody>
      </p:sp>
      <p:sp>
        <p:nvSpPr>
          <p:cNvPr id="3080" name="Text Box 31"/>
          <p:cNvSpPr txBox="1"/>
          <p:nvPr/>
        </p:nvSpPr>
        <p:spPr>
          <a:xfrm>
            <a:off x="8359458" y="3875088"/>
            <a:ext cx="392112" cy="519112"/>
          </a:xfrm>
          <a:prstGeom prst="rect">
            <a:avLst/>
          </a:prstGeom>
          <a:noFill/>
          <a:ln w="9525">
            <a:noFill/>
          </a:ln>
        </p:spPr>
        <p:txBody>
          <a:bodyPr wrap="none" lIns="92075" tIns="46038" rIns="92075" bIns="46038" anchor="t" anchorCtr="0">
            <a:spAutoFit/>
          </a:bodyPr>
          <a:p>
            <a:r>
              <a:rPr lang="en-US" altLang="zh-CN" sz="2800">
                <a:solidFill>
                  <a:srgbClr val="000000"/>
                </a:solidFill>
                <a:latin typeface="Arial" panose="020B0604020202020204" pitchFamily="34" charset="0"/>
                <a:ea typeface="宋体" panose="02010600030101010101" pitchFamily="2" charset="-122"/>
              </a:rPr>
              <a:t>+</a:t>
            </a:r>
            <a:endParaRPr lang="en-US" altLang="zh-CN" sz="2800">
              <a:solidFill>
                <a:srgbClr val="000000"/>
              </a:solidFill>
              <a:latin typeface="Arial" panose="020B0604020202020204" pitchFamily="34" charset="0"/>
              <a:ea typeface="宋体" panose="02010600030101010101" pitchFamily="2" charset="-122"/>
            </a:endParaRPr>
          </a:p>
        </p:txBody>
      </p:sp>
      <p:sp>
        <p:nvSpPr>
          <p:cNvPr id="3081" name="Text Box 32"/>
          <p:cNvSpPr txBox="1"/>
          <p:nvPr/>
        </p:nvSpPr>
        <p:spPr>
          <a:xfrm>
            <a:off x="8211820" y="3582988"/>
            <a:ext cx="392113" cy="519112"/>
          </a:xfrm>
          <a:prstGeom prst="rect">
            <a:avLst/>
          </a:prstGeom>
          <a:noFill/>
          <a:ln w="9525">
            <a:noFill/>
          </a:ln>
        </p:spPr>
        <p:txBody>
          <a:bodyPr wrap="none" lIns="92075" tIns="46038" rIns="92075" bIns="46038" anchor="t" anchorCtr="0">
            <a:spAutoFit/>
          </a:bodyPr>
          <a:p>
            <a:r>
              <a:rPr lang="en-US" altLang="zh-CN" sz="2800">
                <a:solidFill>
                  <a:srgbClr val="000000"/>
                </a:solidFill>
                <a:latin typeface="Arial" panose="020B0604020202020204" pitchFamily="34" charset="0"/>
                <a:ea typeface="宋体" panose="02010600030101010101" pitchFamily="2" charset="-122"/>
              </a:rPr>
              <a:t>+</a:t>
            </a:r>
            <a:endParaRPr lang="en-US" altLang="zh-CN" sz="2800">
              <a:solidFill>
                <a:srgbClr val="000000"/>
              </a:solidFill>
              <a:latin typeface="Arial" panose="020B0604020202020204" pitchFamily="34" charset="0"/>
              <a:ea typeface="宋体" panose="02010600030101010101" pitchFamily="2" charset="-122"/>
            </a:endParaRPr>
          </a:p>
        </p:txBody>
      </p:sp>
      <p:sp>
        <p:nvSpPr>
          <p:cNvPr id="3082" name="Text Box 33"/>
          <p:cNvSpPr txBox="1"/>
          <p:nvPr/>
        </p:nvSpPr>
        <p:spPr>
          <a:xfrm>
            <a:off x="7891145" y="3582988"/>
            <a:ext cx="392113" cy="519112"/>
          </a:xfrm>
          <a:prstGeom prst="rect">
            <a:avLst/>
          </a:prstGeom>
          <a:noFill/>
          <a:ln w="9525">
            <a:noFill/>
          </a:ln>
        </p:spPr>
        <p:txBody>
          <a:bodyPr wrap="none" lIns="92075" tIns="46038" rIns="92075" bIns="46038" anchor="t" anchorCtr="0">
            <a:spAutoFit/>
          </a:bodyPr>
          <a:p>
            <a:r>
              <a:rPr lang="en-US" altLang="zh-CN" sz="2800">
                <a:solidFill>
                  <a:srgbClr val="000000"/>
                </a:solidFill>
                <a:latin typeface="Arial" panose="020B0604020202020204" pitchFamily="34" charset="0"/>
                <a:ea typeface="宋体" panose="02010600030101010101" pitchFamily="2" charset="-122"/>
              </a:rPr>
              <a:t>+</a:t>
            </a:r>
            <a:endParaRPr lang="en-US" altLang="zh-CN" sz="2800">
              <a:solidFill>
                <a:srgbClr val="000000"/>
              </a:solidFill>
              <a:latin typeface="Arial" panose="020B0604020202020204" pitchFamily="34" charset="0"/>
              <a:ea typeface="宋体" panose="02010600030101010101" pitchFamily="2" charset="-122"/>
            </a:endParaRPr>
          </a:p>
        </p:txBody>
      </p:sp>
      <p:sp>
        <p:nvSpPr>
          <p:cNvPr id="3083" name="Text Box 34"/>
          <p:cNvSpPr txBox="1"/>
          <p:nvPr/>
        </p:nvSpPr>
        <p:spPr>
          <a:xfrm>
            <a:off x="8211820" y="4159250"/>
            <a:ext cx="392113" cy="519113"/>
          </a:xfrm>
          <a:prstGeom prst="rect">
            <a:avLst/>
          </a:prstGeom>
          <a:noFill/>
          <a:ln w="9525">
            <a:noFill/>
          </a:ln>
        </p:spPr>
        <p:txBody>
          <a:bodyPr wrap="none" lIns="92075" tIns="46038" rIns="92075" bIns="46038" anchor="t" anchorCtr="0">
            <a:spAutoFit/>
          </a:bodyPr>
          <a:p>
            <a:r>
              <a:rPr lang="en-US" altLang="zh-CN" sz="2800">
                <a:solidFill>
                  <a:srgbClr val="000000"/>
                </a:solidFill>
                <a:latin typeface="Arial" panose="020B0604020202020204" pitchFamily="34" charset="0"/>
                <a:ea typeface="宋体" panose="02010600030101010101" pitchFamily="2" charset="-122"/>
              </a:rPr>
              <a:t>+</a:t>
            </a:r>
            <a:endParaRPr lang="en-US" altLang="zh-CN" sz="2800">
              <a:solidFill>
                <a:srgbClr val="000000"/>
              </a:solidFill>
              <a:latin typeface="Arial" panose="020B0604020202020204" pitchFamily="34" charset="0"/>
              <a:ea typeface="宋体" panose="02010600030101010101" pitchFamily="2" charset="-122"/>
            </a:endParaRPr>
          </a:p>
        </p:txBody>
      </p:sp>
      <p:sp>
        <p:nvSpPr>
          <p:cNvPr id="3084" name="Text Box 35"/>
          <p:cNvSpPr txBox="1"/>
          <p:nvPr/>
        </p:nvSpPr>
        <p:spPr>
          <a:xfrm>
            <a:off x="7891145" y="4159250"/>
            <a:ext cx="392113" cy="519113"/>
          </a:xfrm>
          <a:prstGeom prst="rect">
            <a:avLst/>
          </a:prstGeom>
          <a:noFill/>
          <a:ln w="9525">
            <a:noFill/>
          </a:ln>
        </p:spPr>
        <p:txBody>
          <a:bodyPr wrap="none" lIns="92075" tIns="46038" rIns="92075" bIns="46038" anchor="t" anchorCtr="0">
            <a:spAutoFit/>
          </a:bodyPr>
          <a:p>
            <a:r>
              <a:rPr lang="en-US" altLang="zh-CN" sz="2800">
                <a:solidFill>
                  <a:srgbClr val="000000"/>
                </a:solidFill>
                <a:latin typeface="Arial" panose="020B0604020202020204" pitchFamily="34" charset="0"/>
                <a:ea typeface="宋体" panose="02010600030101010101" pitchFamily="2" charset="-122"/>
              </a:rPr>
              <a:t>+</a:t>
            </a:r>
            <a:endParaRPr lang="en-US" altLang="zh-CN" sz="2800">
              <a:solidFill>
                <a:srgbClr val="000000"/>
              </a:solidFill>
              <a:latin typeface="Arial" panose="020B0604020202020204" pitchFamily="34" charset="0"/>
              <a:ea typeface="宋体" panose="02010600030101010101" pitchFamily="2" charset="-122"/>
            </a:endParaRPr>
          </a:p>
        </p:txBody>
      </p:sp>
      <p:sp>
        <p:nvSpPr>
          <p:cNvPr id="3085" name="Oval 36"/>
          <p:cNvSpPr/>
          <p:nvPr/>
        </p:nvSpPr>
        <p:spPr>
          <a:xfrm>
            <a:off x="8067358" y="3957638"/>
            <a:ext cx="360362" cy="360362"/>
          </a:xfrm>
          <a:prstGeom prst="ellipse">
            <a:avLst/>
          </a:prstGeom>
          <a:noFill/>
          <a:ln w="38100" cap="flat" cmpd="sng">
            <a:solidFill>
              <a:schemeClr val="tx1"/>
            </a:solidFill>
            <a:prstDash val="solid"/>
            <a:round/>
            <a:headEnd type="none" w="med" len="med"/>
            <a:tailEnd type="none" w="med" len="med"/>
          </a:ln>
        </p:spPr>
        <p:txBody>
          <a:bodyPr wrap="none" lIns="92075" tIns="46038" rIns="92075" bIns="46038" anchor="ctr" anchorCtr="0"/>
          <a:p>
            <a:pPr algn="ctr"/>
            <a:endParaRPr lang="en-US" altLang="zh-CN" sz="2400">
              <a:solidFill>
                <a:srgbClr val="000000"/>
              </a:solidFill>
              <a:latin typeface="Arial" panose="020B0604020202020204" pitchFamily="34" charset="0"/>
              <a:ea typeface="宋体" panose="02010600030101010101" pitchFamily="2" charset="-122"/>
            </a:endParaRPr>
          </a:p>
        </p:txBody>
      </p:sp>
      <p:sp>
        <p:nvSpPr>
          <p:cNvPr id="3086" name="Rectangle 37"/>
          <p:cNvSpPr/>
          <p:nvPr/>
        </p:nvSpPr>
        <p:spPr>
          <a:xfrm>
            <a:off x="8207058" y="4318000"/>
            <a:ext cx="76200" cy="538163"/>
          </a:xfrm>
          <a:prstGeom prst="rect">
            <a:avLst/>
          </a:prstGeom>
          <a:solidFill>
            <a:schemeClr val="bg2"/>
          </a:solidFill>
          <a:ln w="38100" cap="flat" cmpd="sng">
            <a:solidFill>
              <a:schemeClr val="tx1"/>
            </a:solidFill>
            <a:prstDash val="solid"/>
            <a:miter/>
            <a:headEnd type="none" w="med" len="med"/>
            <a:tailEnd type="none" w="med" len="med"/>
          </a:ln>
        </p:spPr>
        <p:txBody>
          <a:bodyPr wrap="none" lIns="92075" tIns="46038" rIns="92075" bIns="46038" anchor="ctr" anchorCtr="0"/>
          <a:p>
            <a:endParaRPr lang="zh-CN" altLang="en-US">
              <a:solidFill>
                <a:srgbClr val="000000"/>
              </a:solidFill>
              <a:latin typeface="Arial" panose="020B0604020202020204" pitchFamily="34" charset="0"/>
              <a:ea typeface="宋体" panose="02010600030101010101" pitchFamily="2" charset="-122"/>
            </a:endParaRPr>
          </a:p>
        </p:txBody>
      </p:sp>
      <p:sp>
        <p:nvSpPr>
          <p:cNvPr id="3087" name="AutoShape 38"/>
          <p:cNvSpPr/>
          <p:nvPr/>
        </p:nvSpPr>
        <p:spPr>
          <a:xfrm flipV="1">
            <a:off x="8005445" y="4878388"/>
            <a:ext cx="503238" cy="141287"/>
          </a:xfrm>
          <a:custGeom>
            <a:avLst/>
            <a:gdLst/>
            <a:ahLst/>
            <a:cxnLst>
              <a:cxn ang="0">
                <a:pos x="418642" y="70643"/>
              </a:cxn>
              <a:cxn ang="0">
                <a:pos x="251619" y="141287"/>
              </a:cxn>
              <a:cxn ang="0">
                <a:pos x="84595" y="70643"/>
              </a:cxn>
              <a:cxn ang="0">
                <a:pos x="251619" y="0"/>
              </a:cxn>
            </a:cxnLst>
            <a:pathLst>
              <a:path w="21600" h="21600">
                <a:moveTo>
                  <a:pt x="0" y="0"/>
                </a:moveTo>
                <a:lnTo>
                  <a:pt x="7261" y="21600"/>
                </a:lnTo>
                <a:lnTo>
                  <a:pt x="14339" y="21600"/>
                </a:lnTo>
                <a:lnTo>
                  <a:pt x="21600" y="0"/>
                </a:lnTo>
                <a:close/>
              </a:path>
            </a:pathLst>
          </a:custGeom>
          <a:solidFill>
            <a:schemeClr val="bg2"/>
          </a:solidFill>
          <a:ln w="38100" cap="flat" cmpd="sng">
            <a:solidFill>
              <a:schemeClr val="tx1"/>
            </a:solidFill>
            <a:prstDash val="solid"/>
            <a:miter/>
            <a:headEnd type="none" w="med" len="med"/>
            <a:tailEnd type="none" w="med" len="med"/>
          </a:ln>
        </p:spPr>
        <p:txBody>
          <a:bodyPr/>
          <a:p>
            <a:endParaRPr lang="zh-CN" altLang="en-US"/>
          </a:p>
        </p:txBody>
      </p:sp>
      <p:sp>
        <p:nvSpPr>
          <p:cNvPr id="3088" name="Text Box 39"/>
          <p:cNvSpPr txBox="1"/>
          <p:nvPr/>
        </p:nvSpPr>
        <p:spPr>
          <a:xfrm>
            <a:off x="10750233" y="3741738"/>
            <a:ext cx="392112" cy="519112"/>
          </a:xfrm>
          <a:prstGeom prst="rect">
            <a:avLst/>
          </a:prstGeom>
          <a:noFill/>
          <a:ln w="9525">
            <a:noFill/>
          </a:ln>
        </p:spPr>
        <p:txBody>
          <a:bodyPr wrap="none" lIns="92075" tIns="46038" rIns="92075" bIns="46038" anchor="t" anchorCtr="0">
            <a:spAutoFit/>
          </a:bodyPr>
          <a:p>
            <a:r>
              <a:rPr lang="en-US" altLang="zh-CN" sz="2800">
                <a:solidFill>
                  <a:srgbClr val="000000"/>
                </a:solidFill>
                <a:latin typeface="Arial" panose="020B0604020202020204" pitchFamily="34" charset="0"/>
                <a:ea typeface="宋体" panose="02010600030101010101" pitchFamily="2" charset="-122"/>
              </a:rPr>
              <a:t>+</a:t>
            </a:r>
            <a:endParaRPr lang="en-US" altLang="zh-CN" sz="2800">
              <a:solidFill>
                <a:srgbClr val="000000"/>
              </a:solidFill>
              <a:latin typeface="Arial" panose="020B0604020202020204" pitchFamily="34" charset="0"/>
              <a:ea typeface="宋体" panose="02010600030101010101" pitchFamily="2" charset="-122"/>
            </a:endParaRPr>
          </a:p>
        </p:txBody>
      </p:sp>
      <p:sp>
        <p:nvSpPr>
          <p:cNvPr id="3089" name="Text Box 40"/>
          <p:cNvSpPr txBox="1"/>
          <p:nvPr/>
        </p:nvSpPr>
        <p:spPr>
          <a:xfrm>
            <a:off x="11391583" y="3730625"/>
            <a:ext cx="392112" cy="519113"/>
          </a:xfrm>
          <a:prstGeom prst="rect">
            <a:avLst/>
          </a:prstGeom>
          <a:noFill/>
          <a:ln w="9525">
            <a:noFill/>
          </a:ln>
        </p:spPr>
        <p:txBody>
          <a:bodyPr wrap="none" lIns="92075" tIns="46038" rIns="92075" bIns="46038" anchor="t" anchorCtr="0">
            <a:spAutoFit/>
          </a:bodyPr>
          <a:p>
            <a:r>
              <a:rPr lang="en-US" altLang="zh-CN" sz="2800">
                <a:solidFill>
                  <a:srgbClr val="000000"/>
                </a:solidFill>
                <a:latin typeface="Arial" panose="020B0604020202020204" pitchFamily="34" charset="0"/>
                <a:ea typeface="宋体" panose="02010600030101010101" pitchFamily="2" charset="-122"/>
              </a:rPr>
              <a:t>+</a:t>
            </a:r>
            <a:endParaRPr lang="en-US" altLang="zh-CN" sz="2800">
              <a:solidFill>
                <a:srgbClr val="000000"/>
              </a:solidFill>
              <a:latin typeface="Arial" panose="020B0604020202020204" pitchFamily="34" charset="0"/>
              <a:ea typeface="宋体" panose="02010600030101010101" pitchFamily="2" charset="-122"/>
            </a:endParaRPr>
          </a:p>
        </p:txBody>
      </p:sp>
      <p:sp>
        <p:nvSpPr>
          <p:cNvPr id="3090" name="Text Box 41"/>
          <p:cNvSpPr txBox="1"/>
          <p:nvPr/>
        </p:nvSpPr>
        <p:spPr>
          <a:xfrm>
            <a:off x="11243945" y="3438525"/>
            <a:ext cx="392113" cy="519113"/>
          </a:xfrm>
          <a:prstGeom prst="rect">
            <a:avLst/>
          </a:prstGeom>
          <a:noFill/>
          <a:ln w="9525">
            <a:noFill/>
          </a:ln>
        </p:spPr>
        <p:txBody>
          <a:bodyPr wrap="none" lIns="92075" tIns="46038" rIns="92075" bIns="46038" anchor="t" anchorCtr="0">
            <a:spAutoFit/>
          </a:bodyPr>
          <a:p>
            <a:r>
              <a:rPr lang="en-US" altLang="zh-CN" sz="2800">
                <a:solidFill>
                  <a:srgbClr val="000000"/>
                </a:solidFill>
                <a:latin typeface="Arial" panose="020B0604020202020204" pitchFamily="34" charset="0"/>
                <a:ea typeface="宋体" panose="02010600030101010101" pitchFamily="2" charset="-122"/>
              </a:rPr>
              <a:t>+</a:t>
            </a:r>
            <a:endParaRPr lang="en-US" altLang="zh-CN" sz="2800">
              <a:solidFill>
                <a:srgbClr val="000000"/>
              </a:solidFill>
              <a:latin typeface="Arial" panose="020B0604020202020204" pitchFamily="34" charset="0"/>
              <a:ea typeface="宋体" panose="02010600030101010101" pitchFamily="2" charset="-122"/>
            </a:endParaRPr>
          </a:p>
        </p:txBody>
      </p:sp>
      <p:sp>
        <p:nvSpPr>
          <p:cNvPr id="3091" name="Text Box 42"/>
          <p:cNvSpPr txBox="1"/>
          <p:nvPr/>
        </p:nvSpPr>
        <p:spPr>
          <a:xfrm>
            <a:off x="10923270" y="3438525"/>
            <a:ext cx="392113" cy="519113"/>
          </a:xfrm>
          <a:prstGeom prst="rect">
            <a:avLst/>
          </a:prstGeom>
          <a:noFill/>
          <a:ln w="9525">
            <a:noFill/>
          </a:ln>
        </p:spPr>
        <p:txBody>
          <a:bodyPr wrap="none" lIns="92075" tIns="46038" rIns="92075" bIns="46038" anchor="t" anchorCtr="0">
            <a:spAutoFit/>
          </a:bodyPr>
          <a:p>
            <a:r>
              <a:rPr lang="en-US" altLang="zh-CN" sz="2800">
                <a:solidFill>
                  <a:srgbClr val="000000"/>
                </a:solidFill>
                <a:latin typeface="Arial" panose="020B0604020202020204" pitchFamily="34" charset="0"/>
                <a:ea typeface="宋体" panose="02010600030101010101" pitchFamily="2" charset="-122"/>
              </a:rPr>
              <a:t>+</a:t>
            </a:r>
            <a:endParaRPr lang="en-US" altLang="zh-CN" sz="2800">
              <a:solidFill>
                <a:srgbClr val="000000"/>
              </a:solidFill>
              <a:latin typeface="Arial" panose="020B0604020202020204" pitchFamily="34" charset="0"/>
              <a:ea typeface="宋体" panose="02010600030101010101" pitchFamily="2" charset="-122"/>
            </a:endParaRPr>
          </a:p>
        </p:txBody>
      </p:sp>
      <p:sp>
        <p:nvSpPr>
          <p:cNvPr id="3092" name="Text Box 43"/>
          <p:cNvSpPr txBox="1"/>
          <p:nvPr/>
        </p:nvSpPr>
        <p:spPr>
          <a:xfrm>
            <a:off x="11243945" y="4014788"/>
            <a:ext cx="392113" cy="519112"/>
          </a:xfrm>
          <a:prstGeom prst="rect">
            <a:avLst/>
          </a:prstGeom>
          <a:noFill/>
          <a:ln w="9525">
            <a:noFill/>
          </a:ln>
        </p:spPr>
        <p:txBody>
          <a:bodyPr wrap="none" lIns="92075" tIns="46038" rIns="92075" bIns="46038" anchor="t" anchorCtr="0">
            <a:spAutoFit/>
          </a:bodyPr>
          <a:p>
            <a:r>
              <a:rPr lang="en-US" altLang="zh-CN" sz="2800">
                <a:solidFill>
                  <a:srgbClr val="000000"/>
                </a:solidFill>
                <a:latin typeface="Arial" panose="020B0604020202020204" pitchFamily="34" charset="0"/>
                <a:ea typeface="宋体" panose="02010600030101010101" pitchFamily="2" charset="-122"/>
              </a:rPr>
              <a:t>+</a:t>
            </a:r>
            <a:endParaRPr lang="en-US" altLang="zh-CN" sz="2800">
              <a:solidFill>
                <a:srgbClr val="000000"/>
              </a:solidFill>
              <a:latin typeface="Arial" panose="020B0604020202020204" pitchFamily="34" charset="0"/>
              <a:ea typeface="宋体" panose="02010600030101010101" pitchFamily="2" charset="-122"/>
            </a:endParaRPr>
          </a:p>
        </p:txBody>
      </p:sp>
      <p:sp>
        <p:nvSpPr>
          <p:cNvPr id="3093" name="Text Box 44"/>
          <p:cNvSpPr txBox="1"/>
          <p:nvPr/>
        </p:nvSpPr>
        <p:spPr>
          <a:xfrm>
            <a:off x="10923270" y="4014788"/>
            <a:ext cx="392113" cy="519112"/>
          </a:xfrm>
          <a:prstGeom prst="rect">
            <a:avLst/>
          </a:prstGeom>
          <a:noFill/>
          <a:ln w="9525">
            <a:noFill/>
          </a:ln>
        </p:spPr>
        <p:txBody>
          <a:bodyPr wrap="none" lIns="92075" tIns="46038" rIns="92075" bIns="46038" anchor="t" anchorCtr="0">
            <a:spAutoFit/>
          </a:bodyPr>
          <a:p>
            <a:r>
              <a:rPr lang="en-US" altLang="zh-CN" sz="2800">
                <a:solidFill>
                  <a:srgbClr val="000000"/>
                </a:solidFill>
                <a:latin typeface="Arial" panose="020B0604020202020204" pitchFamily="34" charset="0"/>
                <a:ea typeface="宋体" panose="02010600030101010101" pitchFamily="2" charset="-122"/>
              </a:rPr>
              <a:t>+</a:t>
            </a:r>
            <a:endParaRPr lang="en-US" altLang="zh-CN" sz="2800">
              <a:solidFill>
                <a:srgbClr val="000000"/>
              </a:solidFill>
              <a:latin typeface="Arial" panose="020B0604020202020204" pitchFamily="34" charset="0"/>
              <a:ea typeface="宋体" panose="02010600030101010101" pitchFamily="2" charset="-122"/>
            </a:endParaRPr>
          </a:p>
        </p:txBody>
      </p:sp>
      <p:sp>
        <p:nvSpPr>
          <p:cNvPr id="4" name="文本框 3"/>
          <p:cNvSpPr txBox="1"/>
          <p:nvPr/>
        </p:nvSpPr>
        <p:spPr>
          <a:xfrm>
            <a:off x="7971155" y="3429000"/>
            <a:ext cx="360680" cy="368300"/>
          </a:xfrm>
          <a:prstGeom prst="rect">
            <a:avLst/>
          </a:prstGeom>
          <a:noFill/>
        </p:spPr>
        <p:txBody>
          <a:bodyPr wrap="none" rtlCol="0">
            <a:spAutoFit/>
          </a:bodyPr>
          <a:p>
            <a:r>
              <a:rPr lang="en-US" altLang="zh-CN"/>
              <a:t>O</a:t>
            </a:r>
            <a:endParaRPr lang="en-US" altLang="zh-CN"/>
          </a:p>
        </p:txBody>
      </p:sp>
      <p:sp>
        <p:nvSpPr>
          <p:cNvPr id="2094" name="Text Box 4"/>
          <p:cNvSpPr/>
          <p:nvPr>
            <p:custDataLst>
              <p:tags r:id="rId1"/>
            </p:custDataLst>
          </p:nvPr>
        </p:nvSpPr>
        <p:spPr>
          <a:xfrm>
            <a:off x="50165" y="1917065"/>
            <a:ext cx="7114540" cy="1757045"/>
          </a:xfrm>
          <a:prstGeom prst="rect">
            <a:avLst/>
          </a:prstGeom>
          <a:solidFill>
            <a:srgbClr val="CCFFFF"/>
          </a:solidFill>
          <a:ln w="9525" cap="flat" cmpd="sng">
            <a:solidFill>
              <a:srgbClr val="0000FF"/>
            </a:solidFill>
            <a:prstDash val="solid"/>
            <a:miter/>
            <a:headEnd type="none" w="med" len="med"/>
            <a:tailEnd type="none" w="med" len="med"/>
          </a:ln>
        </p:spPr>
        <p:txBody>
          <a:bodyPr anchor="t" anchorCtr="0"/>
          <a:p>
            <a:pPr>
              <a:lnSpc>
                <a:spcPct val="130000"/>
              </a:lnSpc>
            </a:pPr>
            <a:r>
              <a:rPr lang="zh-CN" altLang="zh-CN" sz="2800">
                <a:latin typeface="Times New Roman" panose="02020603050405020304" pitchFamily="18" charset="0"/>
                <a:ea typeface="华文行楷" pitchFamily="2" charset="-122"/>
              </a:rPr>
              <a:t>        没有其他东西做媒介，一个物体可以超越距离通过真空对另一个物体作用</a:t>
            </a:r>
            <a:r>
              <a:rPr lang="zh-CN" altLang="zh-CN" sz="2800">
                <a:latin typeface="华文中宋" pitchFamily="2" charset="-122"/>
                <a:ea typeface="华文行楷" pitchFamily="2" charset="-122"/>
              </a:rPr>
              <a:t>……</a:t>
            </a:r>
            <a:r>
              <a:rPr lang="zh-CN" altLang="zh-CN" sz="2800">
                <a:latin typeface="Times New Roman" panose="02020603050405020304" pitchFamily="18" charset="0"/>
                <a:ea typeface="华文行楷" pitchFamily="2" charset="-122"/>
              </a:rPr>
              <a:t>在我看来，这种思想荒唐之极。——牛顿</a:t>
            </a:r>
            <a:endParaRPr lang="zh-CN" altLang="zh-CN" sz="2800">
              <a:latin typeface="Times New Roman" panose="02020603050405020304" pitchFamily="18" charset="0"/>
              <a:ea typeface="华文行楷" pitchFamily="2" charset="-122"/>
            </a:endParaRPr>
          </a:p>
        </p:txBody>
      </p:sp>
      <p:grpSp>
        <p:nvGrpSpPr>
          <p:cNvPr id="2139" name="Group 3"/>
          <p:cNvGrpSpPr/>
          <p:nvPr/>
        </p:nvGrpSpPr>
        <p:grpSpPr>
          <a:xfrm>
            <a:off x="122555" y="5223510"/>
            <a:ext cx="7137400" cy="1978025"/>
            <a:chOff x="0" y="0"/>
            <a:chExt cx="3496" cy="847"/>
          </a:xfrm>
        </p:grpSpPr>
        <p:grpSp>
          <p:nvGrpSpPr>
            <p:cNvPr id="6146" name="Group 4"/>
            <p:cNvGrpSpPr/>
            <p:nvPr/>
          </p:nvGrpSpPr>
          <p:grpSpPr>
            <a:xfrm>
              <a:off x="0" y="126"/>
              <a:ext cx="672" cy="721"/>
              <a:chOff x="0" y="12"/>
              <a:chExt cx="672" cy="721"/>
            </a:xfrm>
          </p:grpSpPr>
          <p:sp>
            <p:nvSpPr>
              <p:cNvPr id="6147" name="Rectangle 5"/>
              <p:cNvSpPr/>
              <p:nvPr>
                <p:custDataLst>
                  <p:tags r:id="rId2"/>
                </p:custDataLst>
              </p:nvPr>
            </p:nvSpPr>
            <p:spPr>
              <a:xfrm>
                <a:off x="0" y="12"/>
                <a:ext cx="672" cy="384"/>
              </a:xfrm>
              <a:prstGeom prst="rect">
                <a:avLst/>
              </a:prstGeom>
              <a:solidFill>
                <a:srgbClr val="FF99CC"/>
              </a:solidFill>
              <a:ln w="9525" cap="flat" cmpd="sng">
                <a:solidFill>
                  <a:srgbClr val="000000"/>
                </a:solidFill>
                <a:prstDash val="solid"/>
                <a:miter/>
                <a:headEnd type="none" w="med" len="med"/>
                <a:tailEnd type="none" w="med" len="med"/>
              </a:ln>
            </p:spPr>
            <p:txBody>
              <a:bodyPr wrap="none" anchor="ctr" anchorCtr="0"/>
              <a:p>
                <a:endParaRPr lang="zh-CN">
                  <a:latin typeface="Arial" panose="020B0604020202020204" pitchFamily="34" charset="0"/>
                  <a:ea typeface="宋体" panose="02010600030101010101" pitchFamily="2" charset="-122"/>
                </a:endParaRPr>
              </a:p>
            </p:txBody>
          </p:sp>
          <p:sp>
            <p:nvSpPr>
              <p:cNvPr id="6148" name="Rectangle 6"/>
              <p:cNvSpPr/>
              <p:nvPr>
                <p:custDataLst>
                  <p:tags r:id="rId3"/>
                </p:custDataLst>
              </p:nvPr>
            </p:nvSpPr>
            <p:spPr>
              <a:xfrm>
                <a:off x="81" y="77"/>
                <a:ext cx="528" cy="656"/>
              </a:xfrm>
              <a:prstGeom prst="rect">
                <a:avLst/>
              </a:prstGeom>
              <a:noFill/>
              <a:ln w="9525">
                <a:noFill/>
              </a:ln>
            </p:spPr>
            <p:txBody>
              <a:bodyPr anchor="t" anchorCtr="0"/>
              <a:p>
                <a:pPr algn="ctr">
                  <a:lnSpc>
                    <a:spcPct val="130000"/>
                  </a:lnSpc>
                </a:pPr>
                <a:r>
                  <a:rPr lang="zh-CN" altLang="en-US" sz="2800" b="1">
                    <a:solidFill>
                      <a:srgbClr val="000066"/>
                    </a:solidFill>
                    <a:latin typeface="黑体" panose="02010609060101010101" pitchFamily="49" charset="-122"/>
                    <a:ea typeface="黑体" panose="02010609060101010101" pitchFamily="49" charset="-122"/>
                  </a:rPr>
                  <a:t>电荷</a:t>
                </a:r>
                <a:r>
                  <a:rPr lang="zh-CN" altLang="zh-CN" sz="2800" b="1">
                    <a:solidFill>
                      <a:srgbClr val="000066"/>
                    </a:solidFill>
                    <a:latin typeface="黑体" panose="02010609060101010101" pitchFamily="49" charset="-122"/>
                    <a:ea typeface="黑体" panose="02010609060101010101" pitchFamily="49" charset="-122"/>
                  </a:rPr>
                  <a:t>A</a:t>
                </a:r>
                <a:endParaRPr lang="zh-CN" altLang="zh-CN" sz="2800" b="1">
                  <a:solidFill>
                    <a:srgbClr val="000066"/>
                  </a:solidFill>
                  <a:latin typeface="黑体" panose="02010609060101010101" pitchFamily="49" charset="-122"/>
                  <a:ea typeface="黑体" panose="02010609060101010101" pitchFamily="49" charset="-122"/>
                </a:endParaRPr>
              </a:p>
            </p:txBody>
          </p:sp>
        </p:grpSp>
        <p:grpSp>
          <p:nvGrpSpPr>
            <p:cNvPr id="6149" name="Group 7"/>
            <p:cNvGrpSpPr/>
            <p:nvPr/>
          </p:nvGrpSpPr>
          <p:grpSpPr>
            <a:xfrm>
              <a:off x="2715" y="126"/>
              <a:ext cx="781" cy="721"/>
              <a:chOff x="0" y="12"/>
              <a:chExt cx="781" cy="721"/>
            </a:xfrm>
          </p:grpSpPr>
          <p:sp>
            <p:nvSpPr>
              <p:cNvPr id="6150" name="Rectangle 8"/>
              <p:cNvSpPr/>
              <p:nvPr>
                <p:custDataLst>
                  <p:tags r:id="rId4"/>
                </p:custDataLst>
              </p:nvPr>
            </p:nvSpPr>
            <p:spPr>
              <a:xfrm>
                <a:off x="0" y="12"/>
                <a:ext cx="672" cy="384"/>
              </a:xfrm>
              <a:prstGeom prst="rect">
                <a:avLst/>
              </a:prstGeom>
              <a:solidFill>
                <a:srgbClr val="FF99CC"/>
              </a:solidFill>
              <a:ln w="9525" cap="flat" cmpd="sng">
                <a:solidFill>
                  <a:srgbClr val="000000"/>
                </a:solidFill>
                <a:prstDash val="solid"/>
                <a:miter/>
                <a:headEnd type="none" w="med" len="med"/>
                <a:tailEnd type="none" w="med" len="med"/>
              </a:ln>
            </p:spPr>
            <p:txBody>
              <a:bodyPr wrap="none" anchor="ctr" anchorCtr="0"/>
              <a:p>
                <a:endParaRPr lang="zh-CN">
                  <a:latin typeface="Arial" panose="020B0604020202020204" pitchFamily="34" charset="0"/>
                  <a:ea typeface="宋体" panose="02010600030101010101" pitchFamily="2" charset="-122"/>
                </a:endParaRPr>
              </a:p>
            </p:txBody>
          </p:sp>
          <p:sp>
            <p:nvSpPr>
              <p:cNvPr id="6151" name="Rectangle 9"/>
              <p:cNvSpPr/>
              <p:nvPr>
                <p:custDataLst>
                  <p:tags r:id="rId5"/>
                </p:custDataLst>
              </p:nvPr>
            </p:nvSpPr>
            <p:spPr>
              <a:xfrm>
                <a:off x="92" y="77"/>
                <a:ext cx="689" cy="656"/>
              </a:xfrm>
              <a:prstGeom prst="rect">
                <a:avLst/>
              </a:prstGeom>
              <a:noFill/>
              <a:ln w="9525">
                <a:noFill/>
              </a:ln>
            </p:spPr>
            <p:txBody>
              <a:bodyPr anchor="t" anchorCtr="0"/>
              <a:p>
                <a:pPr>
                  <a:lnSpc>
                    <a:spcPct val="130000"/>
                  </a:lnSpc>
                </a:pPr>
                <a:r>
                  <a:rPr lang="zh-CN" altLang="en-US" sz="2800">
                    <a:solidFill>
                      <a:srgbClr val="000066"/>
                    </a:solidFill>
                    <a:latin typeface="黑体" panose="02010609060101010101" pitchFamily="49" charset="-122"/>
                    <a:ea typeface="黑体" panose="02010609060101010101" pitchFamily="49" charset="-122"/>
                  </a:rPr>
                  <a:t>电荷</a:t>
                </a:r>
                <a:r>
                  <a:rPr lang="zh-CN" altLang="zh-CN" sz="2800">
                    <a:solidFill>
                      <a:srgbClr val="000066"/>
                    </a:solidFill>
                    <a:latin typeface="黑体" panose="02010609060101010101" pitchFamily="49" charset="-122"/>
                    <a:ea typeface="黑体" panose="02010609060101010101" pitchFamily="49" charset="-122"/>
                  </a:rPr>
                  <a:t>B</a:t>
                </a:r>
                <a:endParaRPr lang="zh-CN" altLang="zh-CN" sz="2800">
                  <a:solidFill>
                    <a:srgbClr val="000066"/>
                  </a:solidFill>
                  <a:latin typeface="黑体" panose="02010609060101010101" pitchFamily="49" charset="-122"/>
                  <a:ea typeface="黑体" panose="02010609060101010101" pitchFamily="49" charset="-122"/>
                </a:endParaRPr>
              </a:p>
            </p:txBody>
          </p:sp>
        </p:grpSp>
        <p:grpSp>
          <p:nvGrpSpPr>
            <p:cNvPr id="6152" name="Group 10"/>
            <p:cNvGrpSpPr/>
            <p:nvPr/>
          </p:nvGrpSpPr>
          <p:grpSpPr>
            <a:xfrm>
              <a:off x="1378" y="0"/>
              <a:ext cx="624" cy="624"/>
              <a:chOff x="0" y="0"/>
              <a:chExt cx="624" cy="624"/>
            </a:xfrm>
          </p:grpSpPr>
          <p:sp>
            <p:nvSpPr>
              <p:cNvPr id="6153" name="Oval 11"/>
              <p:cNvSpPr/>
              <p:nvPr>
                <p:custDataLst>
                  <p:tags r:id="rId6"/>
                </p:custDataLst>
              </p:nvPr>
            </p:nvSpPr>
            <p:spPr>
              <a:xfrm>
                <a:off x="0" y="0"/>
                <a:ext cx="624" cy="624"/>
              </a:xfrm>
              <a:prstGeom prst="ellipse">
                <a:avLst/>
              </a:prstGeom>
              <a:solidFill>
                <a:srgbClr val="BBE0E3"/>
              </a:solidFill>
              <a:ln w="9525" cap="flat" cmpd="sng">
                <a:solidFill>
                  <a:srgbClr val="000000"/>
                </a:solidFill>
                <a:prstDash val="solid"/>
                <a:round/>
                <a:headEnd type="none" w="med" len="med"/>
                <a:tailEnd type="none" w="med" len="med"/>
              </a:ln>
            </p:spPr>
            <p:txBody>
              <a:bodyPr wrap="none" anchor="ctr" anchorCtr="0"/>
              <a:p>
                <a:endParaRPr lang="zh-CN">
                  <a:latin typeface="Arial" panose="020B0604020202020204" pitchFamily="34" charset="0"/>
                  <a:ea typeface="宋体" panose="02010600030101010101" pitchFamily="2" charset="-122"/>
                </a:endParaRPr>
              </a:p>
            </p:txBody>
          </p:sp>
          <p:sp>
            <p:nvSpPr>
              <p:cNvPr id="6154" name="Rectangle 12"/>
              <p:cNvSpPr/>
              <p:nvPr>
                <p:custDataLst>
                  <p:tags r:id="rId7"/>
                </p:custDataLst>
              </p:nvPr>
            </p:nvSpPr>
            <p:spPr>
              <a:xfrm>
                <a:off x="86" y="153"/>
                <a:ext cx="528" cy="357"/>
              </a:xfrm>
              <a:prstGeom prst="rect">
                <a:avLst/>
              </a:prstGeom>
              <a:noFill/>
              <a:ln w="9525">
                <a:noFill/>
              </a:ln>
            </p:spPr>
            <p:txBody>
              <a:bodyPr anchor="t" anchorCtr="0"/>
              <a:p>
                <a:pPr>
                  <a:lnSpc>
                    <a:spcPct val="130000"/>
                  </a:lnSpc>
                </a:pPr>
                <a:r>
                  <a:rPr lang="zh-CN" altLang="en-US" sz="2800" b="1">
                    <a:solidFill>
                      <a:srgbClr val="000066"/>
                    </a:solidFill>
                    <a:latin typeface="黑体" panose="02010609060101010101" pitchFamily="49" charset="-122"/>
                    <a:ea typeface="黑体" panose="02010609060101010101" pitchFamily="49" charset="-122"/>
                  </a:rPr>
                  <a:t>电场</a:t>
                </a:r>
                <a:endParaRPr lang="zh-CN" altLang="en-US" sz="2800" b="1">
                  <a:solidFill>
                    <a:srgbClr val="000066"/>
                  </a:solidFill>
                  <a:latin typeface="黑体" panose="02010609060101010101" pitchFamily="49" charset="-122"/>
                  <a:ea typeface="黑体" panose="02010609060101010101" pitchFamily="49" charset="-122"/>
                </a:endParaRPr>
              </a:p>
            </p:txBody>
          </p:sp>
        </p:grpSp>
        <p:cxnSp>
          <p:nvCxnSpPr>
            <p:cNvPr id="6155" name="Line 13"/>
            <p:cNvCxnSpPr/>
            <p:nvPr>
              <p:custDataLst>
                <p:tags r:id="rId8"/>
              </p:custDataLst>
            </p:nvPr>
          </p:nvCxnSpPr>
          <p:spPr>
            <a:xfrm>
              <a:off x="681" y="192"/>
              <a:ext cx="720" cy="0"/>
            </a:xfrm>
            <a:prstGeom prst="line">
              <a:avLst/>
            </a:prstGeom>
            <a:ln w="9525" cap="flat" cmpd="sng">
              <a:solidFill>
                <a:srgbClr val="000000"/>
              </a:solidFill>
              <a:prstDash val="solid"/>
              <a:round/>
              <a:headEnd type="none" w="med" len="med"/>
              <a:tailEnd type="stealth" w="med" len="lg"/>
            </a:ln>
          </p:spPr>
        </p:cxnSp>
        <p:cxnSp>
          <p:nvCxnSpPr>
            <p:cNvPr id="6156" name="Line 14"/>
            <p:cNvCxnSpPr/>
            <p:nvPr>
              <p:custDataLst>
                <p:tags r:id="rId9"/>
              </p:custDataLst>
            </p:nvPr>
          </p:nvCxnSpPr>
          <p:spPr>
            <a:xfrm>
              <a:off x="1989" y="192"/>
              <a:ext cx="720" cy="0"/>
            </a:xfrm>
            <a:prstGeom prst="line">
              <a:avLst/>
            </a:prstGeom>
            <a:ln w="9525" cap="flat" cmpd="sng">
              <a:solidFill>
                <a:srgbClr val="000000"/>
              </a:solidFill>
              <a:prstDash val="solid"/>
              <a:round/>
              <a:headEnd type="none" w="med" len="med"/>
              <a:tailEnd type="stealth" w="med" len="lg"/>
            </a:ln>
          </p:spPr>
        </p:cxnSp>
        <p:cxnSp>
          <p:nvCxnSpPr>
            <p:cNvPr id="6157" name="Line 15"/>
            <p:cNvCxnSpPr/>
            <p:nvPr>
              <p:custDataLst>
                <p:tags r:id="rId10"/>
              </p:custDataLst>
            </p:nvPr>
          </p:nvCxnSpPr>
          <p:spPr>
            <a:xfrm>
              <a:off x="672" y="432"/>
              <a:ext cx="720" cy="0"/>
            </a:xfrm>
            <a:prstGeom prst="line">
              <a:avLst/>
            </a:prstGeom>
            <a:ln w="9525" cap="flat" cmpd="sng">
              <a:solidFill>
                <a:srgbClr val="000000"/>
              </a:solidFill>
              <a:prstDash val="solid"/>
              <a:round/>
              <a:headEnd type="stealth" w="med" len="lg"/>
              <a:tailEnd type="none" w="med" len="med"/>
            </a:ln>
          </p:spPr>
        </p:cxnSp>
        <p:cxnSp>
          <p:nvCxnSpPr>
            <p:cNvPr id="6158" name="Line 16"/>
            <p:cNvCxnSpPr/>
            <p:nvPr>
              <p:custDataLst>
                <p:tags r:id="rId11"/>
              </p:custDataLst>
            </p:nvPr>
          </p:nvCxnSpPr>
          <p:spPr>
            <a:xfrm>
              <a:off x="1980" y="432"/>
              <a:ext cx="720" cy="0"/>
            </a:xfrm>
            <a:prstGeom prst="line">
              <a:avLst/>
            </a:prstGeom>
            <a:ln w="9525" cap="flat" cmpd="sng">
              <a:solidFill>
                <a:srgbClr val="000000"/>
              </a:solidFill>
              <a:prstDash val="solid"/>
              <a:round/>
              <a:headEnd type="stealth" w="med" len="lg"/>
              <a:tailEnd type="none" w="med" len="med"/>
            </a:ln>
          </p:spPr>
        </p:cxnSp>
      </p:grpSp>
      <p:sp>
        <p:nvSpPr>
          <p:cNvPr id="6" name="Text Box 4"/>
          <p:cNvSpPr/>
          <p:nvPr>
            <p:custDataLst>
              <p:tags r:id="rId12"/>
            </p:custDataLst>
          </p:nvPr>
        </p:nvSpPr>
        <p:spPr>
          <a:xfrm>
            <a:off x="92710" y="3923665"/>
            <a:ext cx="7114540" cy="1297305"/>
          </a:xfrm>
          <a:prstGeom prst="rect">
            <a:avLst/>
          </a:prstGeom>
          <a:solidFill>
            <a:srgbClr val="CCFFFF"/>
          </a:solidFill>
          <a:ln w="9525" cap="flat" cmpd="sng">
            <a:solidFill>
              <a:srgbClr val="0000FF"/>
            </a:solidFill>
            <a:prstDash val="solid"/>
            <a:miter/>
            <a:headEnd type="none" w="med" len="med"/>
            <a:tailEnd type="none" w="med" len="med"/>
          </a:ln>
        </p:spPr>
        <p:txBody>
          <a:bodyPr anchor="t" anchorCtr="0"/>
          <a:p>
            <a:pPr>
              <a:lnSpc>
                <a:spcPct val="130000"/>
              </a:lnSpc>
            </a:pPr>
            <a:r>
              <a:rPr lang="zh-CN" altLang="zh-CN" sz="2800">
                <a:latin typeface="Times New Roman" panose="02020603050405020304" pitchFamily="18" charset="0"/>
                <a:ea typeface="华文行楷" pitchFamily="2" charset="-122"/>
              </a:rPr>
              <a:t>  </a:t>
            </a:r>
            <a:r>
              <a:rPr lang="zh-CN" altLang="zh-CN" sz="2800">
                <a:latin typeface="Times New Roman" panose="02020603050405020304" pitchFamily="18" charset="0"/>
                <a:ea typeface="华文行楷" pitchFamily="2" charset="-122"/>
                <a:sym typeface="+mn-ea"/>
              </a:rPr>
              <a:t>19世纪30年代法拉第提出一种观念认为：</a:t>
            </a:r>
            <a:r>
              <a:rPr lang="zh-CN" altLang="zh-CN" sz="2800">
                <a:solidFill>
                  <a:srgbClr val="0000FF"/>
                </a:solidFill>
                <a:latin typeface="Times New Roman" panose="02020603050405020304" pitchFamily="18" charset="0"/>
                <a:ea typeface="华文行楷" pitchFamily="2" charset="-122"/>
                <a:sym typeface="+mn-ea"/>
              </a:rPr>
              <a:t>电荷周围存在一种特殊的物质 ——电 场</a:t>
            </a:r>
            <a:endParaRPr lang="zh-CN" altLang="zh-CN" sz="2800">
              <a:solidFill>
                <a:srgbClr val="0000FF"/>
              </a:solidFill>
              <a:latin typeface="Times New Roman" panose="02020603050405020304" pitchFamily="18" charset="0"/>
              <a:ea typeface="华文行楷"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94"/>
                                        </p:tgtEl>
                                        <p:attrNameLst>
                                          <p:attrName>style.visibility</p:attrName>
                                        </p:attrNameLst>
                                      </p:cBhvr>
                                      <p:to>
                                        <p:strVal val="visible"/>
                                      </p:to>
                                    </p:set>
                                    <p:anim calcmode="lin" valueType="num">
                                      <p:cBhvr additive="base">
                                        <p:cTn id="7" dur="500" fill="hold"/>
                                        <p:tgtEl>
                                          <p:spTgt spid="2094"/>
                                        </p:tgtEl>
                                        <p:attrNameLst>
                                          <p:attrName>ppt_x</p:attrName>
                                        </p:attrNameLst>
                                      </p:cBhvr>
                                      <p:tavLst>
                                        <p:tav tm="0">
                                          <p:val>
                                            <p:strVal val="#ppt_x"/>
                                          </p:val>
                                        </p:tav>
                                        <p:tav tm="100000">
                                          <p:val>
                                            <p:strVal val="#ppt_x"/>
                                          </p:val>
                                        </p:tav>
                                      </p:tavLst>
                                    </p:anim>
                                    <p:anim calcmode="lin" valueType="num">
                                      <p:cBhvr additive="base">
                                        <p:cTn id="8" dur="500" fill="hold"/>
                                        <p:tgtEl>
                                          <p:spTgt spid="209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39"/>
                                        </p:tgtEl>
                                        <p:attrNameLst>
                                          <p:attrName>style.visibility</p:attrName>
                                        </p:attrNameLst>
                                      </p:cBhvr>
                                      <p:to>
                                        <p:strVal val="visible"/>
                                      </p:to>
                                    </p:set>
                                    <p:anim calcmode="lin" valueType="num">
                                      <p:cBhvr additive="base">
                                        <p:cTn id="19" dur="500" fill="hold"/>
                                        <p:tgtEl>
                                          <p:spTgt spid="2139"/>
                                        </p:tgtEl>
                                        <p:attrNameLst>
                                          <p:attrName>ppt_x</p:attrName>
                                        </p:attrNameLst>
                                      </p:cBhvr>
                                      <p:tavLst>
                                        <p:tav tm="0">
                                          <p:val>
                                            <p:strVal val="#ppt_x"/>
                                          </p:val>
                                        </p:tav>
                                        <p:tav tm="100000">
                                          <p:val>
                                            <p:strVal val="#ppt_x"/>
                                          </p:val>
                                        </p:tav>
                                      </p:tavLst>
                                    </p:anim>
                                    <p:anim calcmode="lin" valueType="num">
                                      <p:cBhvr additive="base">
                                        <p:cTn id="20" dur="500" fill="hold"/>
                                        <p:tgtEl>
                                          <p:spTgt spid="21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4" grpId="0" animBg="1"/>
      <p:bldP spid="2094" grpId="1" animBg="1"/>
      <p:bldP spid="6" grpId="0" animBg="1"/>
      <p:bldP spid="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Rectangle 2"/>
          <p:cNvSpPr/>
          <p:nvPr>
            <p:custDataLst>
              <p:tags r:id="rId1"/>
            </p:custDataLst>
          </p:nvPr>
        </p:nvSpPr>
        <p:spPr>
          <a:xfrm>
            <a:off x="1490345" y="836295"/>
            <a:ext cx="9144000" cy="5638800"/>
          </a:xfrm>
          <a:prstGeom prst="rect">
            <a:avLst/>
          </a:prstGeom>
          <a:solidFill>
            <a:srgbClr val="000000"/>
          </a:solidFill>
          <a:ln w="9525" cap="flat" cmpd="sng">
            <a:solidFill>
              <a:srgbClr val="000000"/>
            </a:solidFill>
            <a:prstDash val="solid"/>
            <a:miter/>
            <a:headEnd type="none" w="med" len="med"/>
            <a:tailEnd type="none" w="med" len="med"/>
          </a:ln>
        </p:spPr>
        <p:txBody>
          <a:bodyPr wrap="none" anchor="ctr" anchorCtr="0"/>
          <a:p>
            <a:endParaRPr lang="zh-CN">
              <a:latin typeface="Arial" panose="020B0604020202020204" pitchFamily="34" charset="0"/>
              <a:ea typeface="宋体" panose="02010600030101010101" pitchFamily="2" charset="-122"/>
            </a:endParaRPr>
          </a:p>
        </p:txBody>
      </p:sp>
      <p:sp>
        <p:nvSpPr>
          <p:cNvPr id="2104" name="Oval 3"/>
          <p:cNvSpPr/>
          <p:nvPr>
            <p:custDataLst>
              <p:tags r:id="rId2"/>
            </p:custDataLst>
          </p:nvPr>
        </p:nvSpPr>
        <p:spPr>
          <a:xfrm>
            <a:off x="1490345" y="1217295"/>
            <a:ext cx="6477000" cy="5257800"/>
          </a:xfrm>
          <a:prstGeom prst="ellipse">
            <a:avLst/>
          </a:prstGeom>
          <a:gradFill rotWithShape="0">
            <a:gsLst>
              <a:gs pos="0">
                <a:srgbClr val="000000"/>
              </a:gs>
              <a:gs pos="100000">
                <a:srgbClr val="FBFAE5">
                  <a:alpha val="52155"/>
                </a:srgbClr>
              </a:gs>
            </a:gsLst>
            <a:path path="shape">
              <a:fillToRect l="50000" t="50000" r="50000" b="50000"/>
            </a:path>
            <a:tileRect/>
          </a:gradFill>
          <a:ln w="9525">
            <a:noFill/>
          </a:ln>
        </p:spPr>
        <p:txBody>
          <a:bodyPr wrap="none" anchor="ctr" anchorCtr="0"/>
          <a:p>
            <a:endParaRPr lang="zh-CN">
              <a:latin typeface="Arial" panose="020B0604020202020204" pitchFamily="34" charset="0"/>
              <a:ea typeface="宋体" panose="02010600030101010101" pitchFamily="2" charset="-122"/>
            </a:endParaRPr>
          </a:p>
        </p:txBody>
      </p:sp>
      <p:sp>
        <p:nvSpPr>
          <p:cNvPr id="2105" name="Oval 4"/>
          <p:cNvSpPr/>
          <p:nvPr>
            <p:custDataLst>
              <p:tags r:id="rId3"/>
            </p:custDataLst>
          </p:nvPr>
        </p:nvSpPr>
        <p:spPr>
          <a:xfrm>
            <a:off x="4157345" y="1522095"/>
            <a:ext cx="6172200" cy="4800600"/>
          </a:xfrm>
          <a:prstGeom prst="ellipse">
            <a:avLst/>
          </a:prstGeom>
          <a:gradFill rotWithShape="0">
            <a:gsLst>
              <a:gs pos="0">
                <a:srgbClr val="181816"/>
              </a:gs>
              <a:gs pos="100000">
                <a:srgbClr val="FBFAE5">
                  <a:alpha val="32155"/>
                </a:srgbClr>
              </a:gs>
            </a:gsLst>
            <a:path path="shape">
              <a:fillToRect l="50000" t="50000" r="50000" b="50000"/>
            </a:path>
            <a:tileRect/>
          </a:gradFill>
          <a:ln w="9525">
            <a:noFill/>
          </a:ln>
        </p:spPr>
        <p:txBody>
          <a:bodyPr wrap="none" anchor="ctr" anchorCtr="0"/>
          <a:p>
            <a:endParaRPr lang="zh-CN">
              <a:latin typeface="Arial" panose="020B0604020202020204" pitchFamily="34" charset="0"/>
              <a:ea typeface="宋体" panose="02010600030101010101" pitchFamily="2" charset="-122"/>
            </a:endParaRPr>
          </a:p>
        </p:txBody>
      </p:sp>
      <p:grpSp>
        <p:nvGrpSpPr>
          <p:cNvPr id="2106" name="Group 5"/>
          <p:cNvGrpSpPr/>
          <p:nvPr/>
        </p:nvGrpSpPr>
        <p:grpSpPr>
          <a:xfrm>
            <a:off x="7357745" y="3731895"/>
            <a:ext cx="1219200" cy="457200"/>
            <a:chOff x="0" y="0"/>
            <a:chExt cx="768" cy="288"/>
          </a:xfrm>
        </p:grpSpPr>
        <p:cxnSp>
          <p:nvCxnSpPr>
            <p:cNvPr id="5125" name="Line 6"/>
            <p:cNvCxnSpPr/>
            <p:nvPr>
              <p:custDataLst>
                <p:tags r:id="rId4"/>
              </p:custDataLst>
            </p:nvPr>
          </p:nvCxnSpPr>
          <p:spPr>
            <a:xfrm>
              <a:off x="0" y="144"/>
              <a:ext cx="432" cy="0"/>
            </a:xfrm>
            <a:prstGeom prst="line">
              <a:avLst/>
            </a:prstGeom>
            <a:ln w="57150" cap="flat" cmpd="sng">
              <a:solidFill>
                <a:srgbClr val="00FF00"/>
              </a:solidFill>
              <a:prstDash val="solid"/>
              <a:round/>
              <a:headEnd type="none" w="med" len="med"/>
              <a:tailEnd type="triangle" w="med" len="med"/>
            </a:ln>
          </p:spPr>
        </p:cxnSp>
        <p:sp>
          <p:nvSpPr>
            <p:cNvPr id="5126" name="Text Box 7"/>
            <p:cNvSpPr/>
            <p:nvPr>
              <p:custDataLst>
                <p:tags r:id="rId5"/>
              </p:custDataLst>
            </p:nvPr>
          </p:nvSpPr>
          <p:spPr>
            <a:xfrm>
              <a:off x="432" y="0"/>
              <a:ext cx="336" cy="288"/>
            </a:xfrm>
            <a:prstGeom prst="rect">
              <a:avLst/>
            </a:prstGeom>
            <a:noFill/>
            <a:ln w="9525">
              <a:noFill/>
            </a:ln>
          </p:spPr>
          <p:txBody>
            <a:bodyPr anchor="t" anchorCtr="0"/>
            <a:p>
              <a:pPr>
                <a:spcBef>
                  <a:spcPct val="50000"/>
                </a:spcBef>
              </a:pPr>
              <a:r>
                <a:rPr lang="en-US" altLang="zh-CN" sz="2400" b="1">
                  <a:solidFill>
                    <a:srgbClr val="66FF33"/>
                  </a:solidFill>
                  <a:latin typeface="Times New Roman" panose="02020603050405020304" pitchFamily="18" charset="0"/>
                  <a:ea typeface="宋体" panose="02010600030101010101" pitchFamily="2" charset="-122"/>
                </a:rPr>
                <a:t>F</a:t>
              </a:r>
              <a:endParaRPr lang="en-US" altLang="zh-CN" sz="2400" b="1">
                <a:solidFill>
                  <a:srgbClr val="66FF33"/>
                </a:solidFill>
                <a:latin typeface="Times New Roman" panose="02020603050405020304" pitchFamily="18" charset="0"/>
                <a:ea typeface="宋体" panose="02010600030101010101" pitchFamily="2" charset="-122"/>
              </a:endParaRPr>
            </a:p>
          </p:txBody>
        </p:sp>
      </p:grpSp>
      <p:grpSp>
        <p:nvGrpSpPr>
          <p:cNvPr id="2109" name="Group 8"/>
          <p:cNvGrpSpPr/>
          <p:nvPr/>
        </p:nvGrpSpPr>
        <p:grpSpPr>
          <a:xfrm>
            <a:off x="7033895" y="3731895"/>
            <a:ext cx="400050" cy="889000"/>
            <a:chOff x="0" y="0"/>
            <a:chExt cx="624" cy="1386"/>
          </a:xfrm>
        </p:grpSpPr>
        <p:sp>
          <p:nvSpPr>
            <p:cNvPr id="5128" name="Oval 9"/>
            <p:cNvSpPr/>
            <p:nvPr>
              <p:custDataLst>
                <p:tags r:id="rId6"/>
              </p:custDataLst>
            </p:nvPr>
          </p:nvSpPr>
          <p:spPr>
            <a:xfrm>
              <a:off x="0" y="0"/>
              <a:ext cx="624" cy="624"/>
            </a:xfrm>
            <a:prstGeom prst="ellipse">
              <a:avLst/>
            </a:prstGeom>
            <a:solidFill>
              <a:srgbClr val="BBE0E3"/>
            </a:solidFill>
            <a:ln w="9525" cap="flat" cmpd="sng">
              <a:solidFill>
                <a:srgbClr val="000000"/>
              </a:solidFill>
              <a:prstDash val="solid"/>
              <a:round/>
              <a:headEnd type="none" w="med" len="med"/>
              <a:tailEnd type="none" w="med" len="med"/>
            </a:ln>
          </p:spPr>
          <p:txBody>
            <a:bodyPr wrap="none" anchor="ctr" anchorCtr="0"/>
            <a:p>
              <a:endParaRPr lang="zh-CN">
                <a:latin typeface="Arial" panose="020B0604020202020204" pitchFamily="34" charset="0"/>
                <a:ea typeface="宋体" panose="02010600030101010101" pitchFamily="2" charset="-122"/>
              </a:endParaRPr>
            </a:p>
          </p:txBody>
        </p:sp>
        <p:grpSp>
          <p:nvGrpSpPr>
            <p:cNvPr id="5129" name="Group 10"/>
            <p:cNvGrpSpPr/>
            <p:nvPr/>
          </p:nvGrpSpPr>
          <p:grpSpPr>
            <a:xfrm>
              <a:off x="144" y="144"/>
              <a:ext cx="288" cy="336"/>
              <a:chOff x="0" y="0"/>
              <a:chExt cx="288" cy="336"/>
            </a:xfrm>
          </p:grpSpPr>
          <p:cxnSp>
            <p:nvCxnSpPr>
              <p:cNvPr id="5130" name="Line 11"/>
              <p:cNvCxnSpPr/>
              <p:nvPr>
                <p:custDataLst>
                  <p:tags r:id="rId7"/>
                </p:custDataLst>
              </p:nvPr>
            </p:nvCxnSpPr>
            <p:spPr>
              <a:xfrm>
                <a:off x="0" y="192"/>
                <a:ext cx="288" cy="0"/>
              </a:xfrm>
              <a:prstGeom prst="line">
                <a:avLst/>
              </a:prstGeom>
              <a:ln w="38100" cap="flat" cmpd="sng">
                <a:solidFill>
                  <a:srgbClr val="000000"/>
                </a:solidFill>
                <a:prstDash val="solid"/>
                <a:round/>
                <a:headEnd type="none" w="med" len="med"/>
                <a:tailEnd type="none" w="med" len="med"/>
              </a:ln>
            </p:spPr>
          </p:cxnSp>
          <p:cxnSp>
            <p:nvCxnSpPr>
              <p:cNvPr id="5131" name="Line 12"/>
              <p:cNvCxnSpPr/>
              <p:nvPr>
                <p:custDataLst>
                  <p:tags r:id="rId8"/>
                </p:custDataLst>
              </p:nvPr>
            </p:nvCxnSpPr>
            <p:spPr>
              <a:xfrm flipH="1">
                <a:off x="144" y="0"/>
                <a:ext cx="0" cy="336"/>
              </a:xfrm>
              <a:prstGeom prst="line">
                <a:avLst/>
              </a:prstGeom>
              <a:ln w="28575" cap="flat" cmpd="sng">
                <a:solidFill>
                  <a:srgbClr val="000000"/>
                </a:solidFill>
                <a:prstDash val="solid"/>
                <a:round/>
                <a:headEnd type="none" w="med" len="med"/>
                <a:tailEnd type="none" w="med" len="med"/>
              </a:ln>
            </p:spPr>
          </p:cxnSp>
        </p:grpSp>
        <p:sp>
          <p:nvSpPr>
            <p:cNvPr id="5132" name="Text Box 13"/>
            <p:cNvSpPr/>
            <p:nvPr>
              <p:custDataLst>
                <p:tags r:id="rId9"/>
              </p:custDataLst>
            </p:nvPr>
          </p:nvSpPr>
          <p:spPr>
            <a:xfrm>
              <a:off x="191" y="673"/>
              <a:ext cx="386" cy="713"/>
            </a:xfrm>
            <a:prstGeom prst="rect">
              <a:avLst/>
            </a:prstGeom>
            <a:noFill/>
            <a:ln w="9525">
              <a:noFill/>
            </a:ln>
          </p:spPr>
          <p:txBody>
            <a:bodyPr anchor="t" anchorCtr="0"/>
            <a:p>
              <a:pPr>
                <a:spcBef>
                  <a:spcPct val="50000"/>
                </a:spcBef>
              </a:pPr>
              <a:r>
                <a:rPr lang="en-US" altLang="zh-CN" sz="2400" b="1">
                  <a:solidFill>
                    <a:schemeClr val="bg1"/>
                  </a:solidFill>
                  <a:latin typeface="Times New Roman" panose="02020603050405020304" pitchFamily="18" charset="0"/>
                  <a:ea typeface="宋体" panose="02010600030101010101" pitchFamily="2" charset="-122"/>
                </a:rPr>
                <a:t>P</a:t>
              </a:r>
              <a:endParaRPr lang="en-US" altLang="zh-CN" sz="2400" b="1">
                <a:solidFill>
                  <a:schemeClr val="bg1"/>
                </a:solidFill>
                <a:latin typeface="Times New Roman" panose="02020603050405020304" pitchFamily="18" charset="0"/>
                <a:ea typeface="宋体" panose="02010600030101010101" pitchFamily="2" charset="-122"/>
              </a:endParaRPr>
            </a:p>
          </p:txBody>
        </p:sp>
      </p:grpSp>
      <p:grpSp>
        <p:nvGrpSpPr>
          <p:cNvPr id="2115" name="Group 14"/>
          <p:cNvGrpSpPr/>
          <p:nvPr/>
        </p:nvGrpSpPr>
        <p:grpSpPr>
          <a:xfrm>
            <a:off x="3552508" y="3620770"/>
            <a:ext cx="1066800" cy="457200"/>
            <a:chOff x="0" y="0"/>
            <a:chExt cx="672" cy="288"/>
          </a:xfrm>
        </p:grpSpPr>
        <p:cxnSp>
          <p:nvCxnSpPr>
            <p:cNvPr id="5134" name="Line 15"/>
            <p:cNvCxnSpPr/>
            <p:nvPr>
              <p:custDataLst>
                <p:tags r:id="rId10"/>
              </p:custDataLst>
            </p:nvPr>
          </p:nvCxnSpPr>
          <p:spPr>
            <a:xfrm flipH="1">
              <a:off x="224" y="144"/>
              <a:ext cx="448" cy="0"/>
            </a:xfrm>
            <a:prstGeom prst="line">
              <a:avLst/>
            </a:prstGeom>
            <a:ln w="57150" cap="flat" cmpd="sng">
              <a:solidFill>
                <a:srgbClr val="00FF00"/>
              </a:solidFill>
              <a:prstDash val="solid"/>
              <a:round/>
              <a:headEnd type="none" w="med" len="med"/>
              <a:tailEnd type="triangle" w="med" len="med"/>
            </a:ln>
          </p:spPr>
        </p:cxnSp>
        <p:sp>
          <p:nvSpPr>
            <p:cNvPr id="5135" name="Text Box 16"/>
            <p:cNvSpPr/>
            <p:nvPr>
              <p:custDataLst>
                <p:tags r:id="rId11"/>
              </p:custDataLst>
            </p:nvPr>
          </p:nvSpPr>
          <p:spPr>
            <a:xfrm>
              <a:off x="0" y="0"/>
              <a:ext cx="224" cy="288"/>
            </a:xfrm>
            <a:prstGeom prst="rect">
              <a:avLst/>
            </a:prstGeom>
            <a:noFill/>
            <a:ln w="9525">
              <a:noFill/>
            </a:ln>
          </p:spPr>
          <p:txBody>
            <a:bodyPr anchor="t" anchorCtr="0"/>
            <a:p>
              <a:pPr>
                <a:spcBef>
                  <a:spcPct val="50000"/>
                </a:spcBef>
              </a:pPr>
              <a:r>
                <a:rPr lang="en-US" altLang="zh-CN" sz="2400" b="1">
                  <a:solidFill>
                    <a:srgbClr val="66FF33"/>
                  </a:solidFill>
                  <a:latin typeface="Times New Roman" panose="02020603050405020304" pitchFamily="18" charset="0"/>
                  <a:ea typeface="宋体" panose="02010600030101010101" pitchFamily="2" charset="-122"/>
                </a:rPr>
                <a:t>F</a:t>
              </a:r>
              <a:endParaRPr lang="en-US" altLang="zh-CN" sz="2400" b="1">
                <a:solidFill>
                  <a:srgbClr val="66FF33"/>
                </a:solidFill>
                <a:latin typeface="Times New Roman" panose="02020603050405020304" pitchFamily="18" charset="0"/>
                <a:ea typeface="宋体" panose="02010600030101010101" pitchFamily="2" charset="-122"/>
              </a:endParaRPr>
            </a:p>
          </p:txBody>
        </p:sp>
      </p:grpSp>
      <p:grpSp>
        <p:nvGrpSpPr>
          <p:cNvPr id="2118" name="Group 17"/>
          <p:cNvGrpSpPr/>
          <p:nvPr/>
        </p:nvGrpSpPr>
        <p:grpSpPr>
          <a:xfrm>
            <a:off x="4543108" y="3620770"/>
            <a:ext cx="452437" cy="949325"/>
            <a:chOff x="0" y="0"/>
            <a:chExt cx="624" cy="1297"/>
          </a:xfrm>
        </p:grpSpPr>
        <p:sp>
          <p:nvSpPr>
            <p:cNvPr id="5137" name="Oval 18"/>
            <p:cNvSpPr/>
            <p:nvPr>
              <p:custDataLst>
                <p:tags r:id="rId12"/>
              </p:custDataLst>
            </p:nvPr>
          </p:nvSpPr>
          <p:spPr>
            <a:xfrm>
              <a:off x="0" y="0"/>
              <a:ext cx="624" cy="624"/>
            </a:xfrm>
            <a:prstGeom prst="ellipse">
              <a:avLst/>
            </a:prstGeom>
            <a:solidFill>
              <a:srgbClr val="FF0000"/>
            </a:solidFill>
            <a:ln w="9525" cap="flat" cmpd="sng">
              <a:solidFill>
                <a:srgbClr val="000000"/>
              </a:solidFill>
              <a:prstDash val="solid"/>
              <a:round/>
              <a:headEnd type="none" w="med" len="med"/>
              <a:tailEnd type="none" w="med" len="med"/>
            </a:ln>
          </p:spPr>
          <p:txBody>
            <a:bodyPr wrap="none" anchor="ctr" anchorCtr="0"/>
            <a:p>
              <a:endParaRPr lang="zh-CN">
                <a:latin typeface="Arial" panose="020B0604020202020204" pitchFamily="34" charset="0"/>
                <a:ea typeface="宋体" panose="02010600030101010101" pitchFamily="2" charset="-122"/>
              </a:endParaRPr>
            </a:p>
          </p:txBody>
        </p:sp>
        <p:grpSp>
          <p:nvGrpSpPr>
            <p:cNvPr id="5138" name="Group 19"/>
            <p:cNvGrpSpPr/>
            <p:nvPr/>
          </p:nvGrpSpPr>
          <p:grpSpPr>
            <a:xfrm>
              <a:off x="144" y="144"/>
              <a:ext cx="288" cy="336"/>
              <a:chOff x="0" y="0"/>
              <a:chExt cx="288" cy="336"/>
            </a:xfrm>
          </p:grpSpPr>
          <p:cxnSp>
            <p:nvCxnSpPr>
              <p:cNvPr id="5139" name="Line 20"/>
              <p:cNvCxnSpPr/>
              <p:nvPr>
                <p:custDataLst>
                  <p:tags r:id="rId13"/>
                </p:custDataLst>
              </p:nvPr>
            </p:nvCxnSpPr>
            <p:spPr>
              <a:xfrm>
                <a:off x="0" y="192"/>
                <a:ext cx="288" cy="0"/>
              </a:xfrm>
              <a:prstGeom prst="line">
                <a:avLst/>
              </a:prstGeom>
              <a:ln w="38100" cap="flat" cmpd="sng">
                <a:solidFill>
                  <a:srgbClr val="000000"/>
                </a:solidFill>
                <a:prstDash val="solid"/>
                <a:round/>
                <a:headEnd type="none" w="med" len="med"/>
                <a:tailEnd type="none" w="med" len="med"/>
              </a:ln>
            </p:spPr>
          </p:cxnSp>
          <p:cxnSp>
            <p:nvCxnSpPr>
              <p:cNvPr id="5140" name="Line 21"/>
              <p:cNvCxnSpPr/>
              <p:nvPr>
                <p:custDataLst>
                  <p:tags r:id="rId14"/>
                </p:custDataLst>
              </p:nvPr>
            </p:nvCxnSpPr>
            <p:spPr>
              <a:xfrm flipH="1">
                <a:off x="144" y="0"/>
                <a:ext cx="0" cy="336"/>
              </a:xfrm>
              <a:prstGeom prst="line">
                <a:avLst/>
              </a:prstGeom>
              <a:ln w="28575" cap="flat" cmpd="sng">
                <a:solidFill>
                  <a:srgbClr val="000000"/>
                </a:solidFill>
                <a:prstDash val="solid"/>
                <a:round/>
                <a:headEnd type="none" w="med" len="med"/>
                <a:tailEnd type="none" w="med" len="med"/>
              </a:ln>
            </p:spPr>
          </p:cxnSp>
        </p:grpSp>
        <p:sp>
          <p:nvSpPr>
            <p:cNvPr id="5141" name="Text Box 22"/>
            <p:cNvSpPr/>
            <p:nvPr>
              <p:custDataLst>
                <p:tags r:id="rId15"/>
              </p:custDataLst>
            </p:nvPr>
          </p:nvSpPr>
          <p:spPr>
            <a:xfrm>
              <a:off x="193" y="672"/>
              <a:ext cx="383" cy="625"/>
            </a:xfrm>
            <a:prstGeom prst="rect">
              <a:avLst/>
            </a:prstGeom>
            <a:noFill/>
            <a:ln w="9525">
              <a:noFill/>
            </a:ln>
          </p:spPr>
          <p:txBody>
            <a:bodyPr anchor="t" anchorCtr="0"/>
            <a:p>
              <a:pPr>
                <a:spcBef>
                  <a:spcPct val="50000"/>
                </a:spcBef>
              </a:pPr>
              <a:r>
                <a:rPr lang="en-US" altLang="zh-CN" sz="2400" b="1">
                  <a:solidFill>
                    <a:schemeClr val="bg1"/>
                  </a:solidFill>
                  <a:latin typeface="Times New Roman" panose="02020603050405020304" pitchFamily="18" charset="0"/>
                  <a:ea typeface="宋体" panose="02010600030101010101" pitchFamily="2" charset="-122"/>
                </a:rPr>
                <a:t>O</a:t>
              </a:r>
              <a:endParaRPr lang="en-US" altLang="zh-CN" sz="2400" b="1">
                <a:solidFill>
                  <a:schemeClr val="bg1"/>
                </a:solidFill>
                <a:latin typeface="Times New Roman" panose="02020603050405020304" pitchFamily="18" charset="0"/>
                <a:ea typeface="宋体" panose="02010600030101010101" pitchFamily="2" charset="-122"/>
              </a:endParaRPr>
            </a:p>
          </p:txBody>
        </p:sp>
      </p:grpSp>
      <p:sp>
        <p:nvSpPr>
          <p:cNvPr id="2124" name="Rectangle 24"/>
          <p:cNvSpPr/>
          <p:nvPr>
            <p:custDataLst>
              <p:tags r:id="rId16"/>
            </p:custDataLst>
          </p:nvPr>
        </p:nvSpPr>
        <p:spPr>
          <a:xfrm>
            <a:off x="3254058" y="1064895"/>
            <a:ext cx="6923087" cy="519113"/>
          </a:xfrm>
          <a:prstGeom prst="rect">
            <a:avLst/>
          </a:prstGeom>
          <a:noFill/>
          <a:ln w="9525">
            <a:noFill/>
          </a:ln>
        </p:spPr>
        <p:txBody>
          <a:bodyPr anchor="t" anchorCtr="0"/>
          <a:p>
            <a:pPr>
              <a:spcBef>
                <a:spcPct val="20000"/>
              </a:spcBef>
            </a:pPr>
            <a:r>
              <a:rPr lang="zh-CN" altLang="en-US" sz="2800" b="1">
                <a:solidFill>
                  <a:srgbClr val="66FF33"/>
                </a:solidFill>
                <a:latin typeface="黑体" panose="02010609060101010101" pitchFamily="49" charset="-122"/>
                <a:ea typeface="黑体" panose="02010609060101010101" pitchFamily="49" charset="-122"/>
              </a:rPr>
              <a:t>电荷</a:t>
            </a:r>
            <a:r>
              <a:rPr lang="en-US" altLang="zh-CN" sz="2800" b="1">
                <a:solidFill>
                  <a:srgbClr val="66FF33"/>
                </a:solidFill>
                <a:latin typeface="黑体" panose="02010609060101010101" pitchFamily="49" charset="-122"/>
                <a:ea typeface="黑体" panose="02010609060101010101" pitchFamily="49" charset="-122"/>
              </a:rPr>
              <a:t>O</a:t>
            </a:r>
            <a:r>
              <a:rPr lang="zh-CN" altLang="en-US" sz="2800" b="1">
                <a:solidFill>
                  <a:srgbClr val="66FF33"/>
                </a:solidFill>
                <a:latin typeface="黑体" panose="02010609060101010101" pitchFamily="49" charset="-122"/>
                <a:ea typeface="黑体" panose="02010609060101010101" pitchFamily="49" charset="-122"/>
              </a:rPr>
              <a:t>和</a:t>
            </a:r>
            <a:r>
              <a:rPr lang="en-US" altLang="zh-CN" sz="2800" b="1">
                <a:solidFill>
                  <a:srgbClr val="66FF33"/>
                </a:solidFill>
                <a:latin typeface="黑体" panose="02010609060101010101" pitchFamily="49" charset="-122"/>
                <a:ea typeface="黑体" panose="02010609060101010101" pitchFamily="49" charset="-122"/>
              </a:rPr>
              <a:t>P</a:t>
            </a:r>
            <a:r>
              <a:rPr lang="zh-CN" altLang="en-US" sz="2800" b="1">
                <a:solidFill>
                  <a:srgbClr val="66FF33"/>
                </a:solidFill>
                <a:latin typeface="黑体" panose="02010609060101010101" pitchFamily="49" charset="-122"/>
                <a:ea typeface="黑体" panose="02010609060101010101" pitchFamily="49" charset="-122"/>
              </a:rPr>
              <a:t>间是通过电场实现相互作用的</a:t>
            </a:r>
            <a:r>
              <a:rPr lang="zh-CN" altLang="en-US" sz="2800">
                <a:latin typeface="黑体" panose="02010609060101010101" pitchFamily="49" charset="-122"/>
                <a:ea typeface="黑体" panose="02010609060101010101" pitchFamily="49" charset="-122"/>
              </a:rPr>
              <a:t> </a:t>
            </a:r>
            <a:endParaRPr lang="zh-CN" altLang="en-US" sz="2800">
              <a:latin typeface="黑体" panose="02010609060101010101" pitchFamily="49" charset="-122"/>
              <a:ea typeface="黑体" panose="02010609060101010101" pitchFamily="49" charset="-122"/>
            </a:endParaRPr>
          </a:p>
        </p:txBody>
      </p:sp>
      <p:sp>
        <p:nvSpPr>
          <p:cNvPr id="5" name="Text Box 8"/>
          <p:cNvSpPr txBox="1">
            <a:spLocks noChangeArrowheads="1"/>
          </p:cNvSpPr>
          <p:nvPr/>
        </p:nvSpPr>
        <p:spPr bwMode="auto">
          <a:xfrm>
            <a:off x="0" y="0"/>
            <a:ext cx="2287905"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800" b="1" dirty="0">
                <a:solidFill>
                  <a:srgbClr val="FFFF00"/>
                </a:solidFill>
                <a:latin typeface="黑体" panose="02010609060101010101" pitchFamily="49" charset="-122"/>
                <a:ea typeface="黑体" panose="02010609060101010101" pitchFamily="49" charset="-122"/>
              </a:rPr>
              <a:t>引入新课</a:t>
            </a:r>
            <a:endParaRPr lang="zh-CN" altLang="en-US" sz="2800" b="1" dirty="0">
              <a:solidFill>
                <a:srgbClr val="FFFF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2118"/>
                                        </p:tgtEl>
                                        <p:attrNameLst>
                                          <p:attrName>style.visibility</p:attrName>
                                        </p:attrNameLst>
                                      </p:cBhvr>
                                      <p:to>
                                        <p:strVal val="visible"/>
                                      </p:to>
                                    </p:set>
                                    <p:animEffect transition="in" filter="fade">
                                      <p:cBhvr>
                                        <p:cTn id="7" dur="770" decel="100000" fill="hold"/>
                                        <p:tgtEl>
                                          <p:spTgt spid="2118"/>
                                        </p:tgtEl>
                                      </p:cBhvr>
                                    </p:animEffect>
                                    <p:animScale>
                                      <p:cBhvr>
                                        <p:cTn id="8" dur="770" decel="100000" fill="hold"/>
                                        <p:tgtEl>
                                          <p:spTgt spid="2118"/>
                                        </p:tgtEl>
                                      </p:cBhvr>
                                      <p:from x="10000" y="10000"/>
                                      <p:to x="200000" y="450000"/>
                                    </p:animScale>
                                    <p:animScale>
                                      <p:cBhvr>
                                        <p:cTn id="9" dur="1230" accel="100000" fill="hold">
                                          <p:stCondLst>
                                            <p:cond delay="770"/>
                                          </p:stCondLst>
                                        </p:cTn>
                                        <p:tgtEl>
                                          <p:spTgt spid="2118"/>
                                        </p:tgtEl>
                                      </p:cBhvr>
                                      <p:from x="200000" y="450000"/>
                                      <p:to x="100000" y="100000"/>
                                    </p:animScale>
                                    <p:set>
                                      <p:cBhvr>
                                        <p:cTn id="10" dur="770" fill="hold"/>
                                        <p:tgtEl>
                                          <p:spTgt spid="2118"/>
                                        </p:tgtEl>
                                        <p:attrNameLst>
                                          <p:attrName>ppt_x</p:attrName>
                                        </p:attrNameLst>
                                      </p:cBhvr>
                                      <p:to>
                                        <p:strVal val="(0.5)"/>
                                      </p:to>
                                    </p:set>
                                    <p:anim from="(0.5)" to="(#ppt_x)" calcmode="lin" valueType="num">
                                      <p:cBhvr>
                                        <p:cTn id="11" dur="1230" accel="100000" fill="hold">
                                          <p:stCondLst>
                                            <p:cond delay="770"/>
                                          </p:stCondLst>
                                        </p:cTn>
                                        <p:tgtEl>
                                          <p:spTgt spid="2118"/>
                                        </p:tgtEl>
                                        <p:attrNameLst>
                                          <p:attrName>ppt_x</p:attrName>
                                        </p:attrNameLst>
                                      </p:cBhvr>
                                    </p:anim>
                                    <p:set>
                                      <p:cBhvr>
                                        <p:cTn id="12" dur="770" fill="hold"/>
                                        <p:tgtEl>
                                          <p:spTgt spid="2118"/>
                                        </p:tgtEl>
                                        <p:attrNameLst>
                                          <p:attrName>ppt_y</p:attrName>
                                        </p:attrNameLst>
                                      </p:cBhvr>
                                      <p:to>
                                        <p:strVal val="(#ppt_y+0.4)"/>
                                      </p:to>
                                    </p:set>
                                    <p:anim from="(#ppt_y+0.4)" to="(#ppt_y)" calcmode="lin" valueType="num">
                                      <p:cBhvr>
                                        <p:cTn id="13" dur="1230" accel="100000" fill="hold">
                                          <p:stCondLst>
                                            <p:cond delay="770"/>
                                          </p:stCondLst>
                                        </p:cTn>
                                        <p:tgtEl>
                                          <p:spTgt spid="2118"/>
                                        </p:tgtEl>
                                        <p:attrNameLst>
                                          <p:attrName>ppt_y</p:attrName>
                                        </p:attrNameLst>
                                      </p:cBhvr>
                                    </p:anim>
                                  </p:childTnLst>
                                </p:cTn>
                              </p:par>
                            </p:childTnLst>
                          </p:cTn>
                        </p:par>
                        <p:par>
                          <p:cTn id="14" fill="hold">
                            <p:stCondLst>
                              <p:cond delay="2000"/>
                            </p:stCondLst>
                            <p:childTnLst>
                              <p:par>
                                <p:cTn id="15" presetID="53" presetClass="entr" presetSubtype="16" fill="hold" nodeType="afterEffect">
                                  <p:childTnLst>
                                    <p:set>
                                      <p:cBhvr>
                                        <p:cTn id="16" dur="1" fill="hold">
                                          <p:stCondLst>
                                            <p:cond delay="0"/>
                                          </p:stCondLst>
                                        </p:cTn>
                                        <p:tgtEl>
                                          <p:spTgt spid="2104"/>
                                        </p:tgtEl>
                                        <p:attrNameLst>
                                          <p:attrName>style.visibility</p:attrName>
                                        </p:attrNameLst>
                                      </p:cBhvr>
                                      <p:to>
                                        <p:strVal val="visible"/>
                                      </p:to>
                                    </p:set>
                                    <p:anim calcmode="lin" valueType="num">
                                      <p:cBhvr>
                                        <p:cTn id="17" dur="2000" fill="hold"/>
                                        <p:tgtEl>
                                          <p:spTgt spid="2104"/>
                                        </p:tgtEl>
                                        <p:attrNameLst>
                                          <p:attrName>ppt_w</p:attrName>
                                        </p:attrNameLst>
                                      </p:cBhvr>
                                      <p:tavLst>
                                        <p:tav tm="0">
                                          <p:val>
                                            <p:fltVal val="0.000000"/>
                                          </p:val>
                                        </p:tav>
                                        <p:tav tm="100000">
                                          <p:val>
                                            <p:strVal val="#ppt_w"/>
                                          </p:val>
                                        </p:tav>
                                      </p:tavLst>
                                    </p:anim>
                                    <p:anim calcmode="lin" valueType="num">
                                      <p:cBhvr>
                                        <p:cTn id="18" dur="2000" fill="hold"/>
                                        <p:tgtEl>
                                          <p:spTgt spid="2104"/>
                                        </p:tgtEl>
                                        <p:attrNameLst>
                                          <p:attrName>ppt_h</p:attrName>
                                        </p:attrNameLst>
                                      </p:cBhvr>
                                      <p:tavLst>
                                        <p:tav tm="0">
                                          <p:val>
                                            <p:fltVal val="0.000000"/>
                                          </p:val>
                                        </p:tav>
                                        <p:tav tm="100000">
                                          <p:val>
                                            <p:strVal val="#ppt_h"/>
                                          </p:val>
                                        </p:tav>
                                      </p:tavLst>
                                    </p:anim>
                                    <p:animEffect transition="in" filter="fade">
                                      <p:cBhvr>
                                        <p:cTn id="19" dur="2000" fill="hold"/>
                                        <p:tgtEl>
                                          <p:spTgt spid="2104"/>
                                        </p:tgtEl>
                                      </p:cBhvr>
                                    </p:animEffect>
                                  </p:childTnLst>
                                </p:cTn>
                              </p:par>
                            </p:childTnLst>
                          </p:cTn>
                        </p:par>
                        <p:par>
                          <p:cTn id="20" fill="hold">
                            <p:stCondLst>
                              <p:cond delay="4000"/>
                            </p:stCondLst>
                            <p:childTnLst>
                              <p:par>
                                <p:cTn id="21" presetID="2" presetClass="entr" presetSubtype="9" fill="hold" nodeType="afterEffect">
                                  <p:childTnLst>
                                    <p:set>
                                      <p:cBhvr>
                                        <p:cTn id="22" dur="1" fill="hold">
                                          <p:stCondLst>
                                            <p:cond delay="0"/>
                                          </p:stCondLst>
                                        </p:cTn>
                                        <p:tgtEl>
                                          <p:spTgt spid="2109"/>
                                        </p:tgtEl>
                                        <p:attrNameLst>
                                          <p:attrName>style.visibility</p:attrName>
                                        </p:attrNameLst>
                                      </p:cBhvr>
                                      <p:to>
                                        <p:strVal val="visible"/>
                                      </p:to>
                                    </p:set>
                                    <p:anim calcmode="lin" valueType="num">
                                      <p:cBhvr>
                                        <p:cTn id="23" dur="2000" fill="hold"/>
                                        <p:tgtEl>
                                          <p:spTgt spid="2109"/>
                                        </p:tgtEl>
                                        <p:attrNameLst>
                                          <p:attrName>ppt_x</p:attrName>
                                        </p:attrNameLst>
                                      </p:cBhvr>
                                      <p:tavLst>
                                        <p:tav tm="0">
                                          <p:val>
                                            <p:strVal val="0-#ppt_w/2"/>
                                          </p:val>
                                        </p:tav>
                                        <p:tav tm="100000">
                                          <p:val>
                                            <p:strVal val="#ppt_x"/>
                                          </p:val>
                                        </p:tav>
                                      </p:tavLst>
                                    </p:anim>
                                    <p:anim calcmode="lin" valueType="num">
                                      <p:cBhvr>
                                        <p:cTn id="24" dur="2000" fill="hold"/>
                                        <p:tgtEl>
                                          <p:spTgt spid="2109"/>
                                        </p:tgtEl>
                                        <p:attrNameLst>
                                          <p:attrName>ppt_y</p:attrName>
                                        </p:attrNameLst>
                                      </p:cBhvr>
                                      <p:tavLst>
                                        <p:tav tm="0">
                                          <p:val>
                                            <p:strVal val="0-#ppt_h/2"/>
                                          </p:val>
                                        </p:tav>
                                        <p:tav tm="100000">
                                          <p:val>
                                            <p:strVal val="#ppt_y"/>
                                          </p:val>
                                        </p:tav>
                                      </p:tavLst>
                                    </p:anim>
                                  </p:childTnLst>
                                </p:cTn>
                              </p:par>
                            </p:childTnLst>
                          </p:cTn>
                        </p:par>
                        <p:par>
                          <p:cTn id="25" fill="hold">
                            <p:stCondLst>
                              <p:cond delay="6000"/>
                            </p:stCondLst>
                            <p:childTnLst>
                              <p:par>
                                <p:cTn id="26" presetID="22" presetClass="entr" presetSubtype="8" fill="hold" nodeType="afterEffect">
                                  <p:childTnLst>
                                    <p:set>
                                      <p:cBhvr>
                                        <p:cTn id="27" dur="1" fill="hold">
                                          <p:stCondLst>
                                            <p:cond delay="0"/>
                                          </p:stCondLst>
                                        </p:cTn>
                                        <p:tgtEl>
                                          <p:spTgt spid="2106"/>
                                        </p:tgtEl>
                                        <p:attrNameLst>
                                          <p:attrName>style.visibility</p:attrName>
                                        </p:attrNameLst>
                                      </p:cBhvr>
                                      <p:to>
                                        <p:strVal val="visible"/>
                                      </p:to>
                                    </p:set>
                                    <p:animEffect transition="in" filter="wipe(left)">
                                      <p:cBhvr>
                                        <p:cTn id="28" dur="2000" fill="hold"/>
                                        <p:tgtEl>
                                          <p:spTgt spid="210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105"/>
                                        </p:tgtEl>
                                        <p:attrNameLst>
                                          <p:attrName>style.visibility</p:attrName>
                                        </p:attrNameLst>
                                      </p:cBhvr>
                                      <p:to>
                                        <p:strVal val="visible"/>
                                      </p:to>
                                    </p:set>
                                    <p:anim calcmode="lin" valueType="num">
                                      <p:cBhvr>
                                        <p:cTn id="33" dur="2000" fill="hold"/>
                                        <p:tgtEl>
                                          <p:spTgt spid="2105"/>
                                        </p:tgtEl>
                                        <p:attrNameLst>
                                          <p:attrName>ppt_w</p:attrName>
                                        </p:attrNameLst>
                                      </p:cBhvr>
                                      <p:tavLst>
                                        <p:tav tm="0">
                                          <p:val>
                                            <p:fltVal val="0.000000"/>
                                          </p:val>
                                        </p:tav>
                                        <p:tav tm="100000">
                                          <p:val>
                                            <p:strVal val="#ppt_w"/>
                                          </p:val>
                                        </p:tav>
                                      </p:tavLst>
                                    </p:anim>
                                    <p:anim calcmode="lin" valueType="num">
                                      <p:cBhvr>
                                        <p:cTn id="34" dur="2000" fill="hold"/>
                                        <p:tgtEl>
                                          <p:spTgt spid="2105"/>
                                        </p:tgtEl>
                                        <p:attrNameLst>
                                          <p:attrName>ppt_h</p:attrName>
                                        </p:attrNameLst>
                                      </p:cBhvr>
                                      <p:tavLst>
                                        <p:tav tm="0">
                                          <p:val>
                                            <p:fltVal val="0.000000"/>
                                          </p:val>
                                        </p:tav>
                                        <p:tav tm="100000">
                                          <p:val>
                                            <p:strVal val="#ppt_h"/>
                                          </p:val>
                                        </p:tav>
                                      </p:tavLst>
                                    </p:anim>
                                    <p:animEffect transition="in" filter="fade">
                                      <p:cBhvr>
                                        <p:cTn id="35" dur="2000" fill="hold"/>
                                        <p:tgtEl>
                                          <p:spTgt spid="210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nodeType="clickEffect">
                                  <p:stCondLst>
                                    <p:cond delay="0"/>
                                  </p:stCondLst>
                                  <p:childTnLst>
                                    <p:set>
                                      <p:cBhvr>
                                        <p:cTn id="39" dur="1" fill="hold">
                                          <p:stCondLst>
                                            <p:cond delay="0"/>
                                          </p:stCondLst>
                                        </p:cTn>
                                        <p:tgtEl>
                                          <p:spTgt spid="2115"/>
                                        </p:tgtEl>
                                        <p:attrNameLst>
                                          <p:attrName>style.visibility</p:attrName>
                                        </p:attrNameLst>
                                      </p:cBhvr>
                                      <p:to>
                                        <p:strVal val="visible"/>
                                      </p:to>
                                    </p:set>
                                    <p:animEffect transition="in" filter="wipe(right)">
                                      <p:cBhvr>
                                        <p:cTn id="40" dur="500" fill="hold"/>
                                        <p:tgtEl>
                                          <p:spTgt spid="2115"/>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124"/>
                                        </p:tgtEl>
                                        <p:attrNameLst>
                                          <p:attrName>style.visibility</p:attrName>
                                        </p:attrNameLst>
                                      </p:cBhvr>
                                      <p:to>
                                        <p:strVal val="visible"/>
                                      </p:to>
                                    </p:set>
                                    <p:animEffect transition="in" filter="blinds(horizontal)">
                                      <p:cBhvr>
                                        <p:cTn id="45" dur="500" fill="hold"/>
                                        <p:tgtEl>
                                          <p:spTgt spid="2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C:/Users/Administrator/AppData/Local/Temp/picturecompress_20210908144801/output_1.jpgoutput_1"/>
          <p:cNvPicPr>
            <a:picLocks noChangeAspect="1"/>
          </p:cNvPicPr>
          <p:nvPr/>
        </p:nvPicPr>
        <p:blipFill>
          <a:blip r:embed="rId1"/>
          <a:stretch>
            <a:fillRect/>
          </a:stretch>
        </p:blipFill>
        <p:spPr>
          <a:xfrm>
            <a:off x="410210" y="1772920"/>
            <a:ext cx="3213735" cy="4284980"/>
          </a:xfrm>
          <a:prstGeom prst="rect">
            <a:avLst/>
          </a:prstGeom>
        </p:spPr>
      </p:pic>
      <p:sp>
        <p:nvSpPr>
          <p:cNvPr id="10" name="Text Box 11"/>
          <p:cNvSpPr txBox="1">
            <a:spLocks noChangeArrowheads="1"/>
          </p:cNvSpPr>
          <p:nvPr/>
        </p:nvSpPr>
        <p:spPr bwMode="auto">
          <a:xfrm>
            <a:off x="338455" y="836930"/>
            <a:ext cx="11268075" cy="95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spcBef>
                <a:spcPct val="50000"/>
              </a:spcBef>
            </a:pPr>
            <a:r>
              <a:rPr lang="zh-CN" altLang="en-US" sz="2800" b="1" dirty="0" smtClean="0">
                <a:solidFill>
                  <a:srgbClr val="0000FF"/>
                </a:solidFill>
                <a:sym typeface="+mn-ea"/>
              </a:rPr>
              <a:t>问题探究</a:t>
            </a:r>
            <a:r>
              <a:rPr lang="en-US" altLang="zh-CN" sz="2800" b="1" dirty="0" smtClean="0">
                <a:solidFill>
                  <a:srgbClr val="0000FF"/>
                </a:solidFill>
                <a:sym typeface="+mn-ea"/>
              </a:rPr>
              <a:t>1</a:t>
            </a:r>
            <a:r>
              <a:rPr lang="zh-CN" altLang="en-US" sz="2800" dirty="0">
                <a:solidFill>
                  <a:srgbClr val="0000FF"/>
                </a:solidFill>
                <a:ea typeface="黑体" panose="02010609060101010101" pitchFamily="49" charset="-122"/>
              </a:rPr>
              <a:t>：电场看不见摸不着，如何确认其真实存在，又如何描述其强弱与方向呢？</a:t>
            </a:r>
            <a:endParaRPr lang="zh-CN" altLang="en-US" sz="2800" dirty="0">
              <a:solidFill>
                <a:srgbClr val="0000FF"/>
              </a:solidFill>
              <a:ea typeface="黑体" panose="02010609060101010101" pitchFamily="49" charset="-122"/>
            </a:endParaRPr>
          </a:p>
        </p:txBody>
      </p:sp>
      <p:sp>
        <p:nvSpPr>
          <p:cNvPr id="5" name="Text Box 8"/>
          <p:cNvSpPr txBox="1">
            <a:spLocks noChangeArrowheads="1"/>
          </p:cNvSpPr>
          <p:nvPr/>
        </p:nvSpPr>
        <p:spPr bwMode="auto">
          <a:xfrm>
            <a:off x="0" y="0"/>
            <a:ext cx="2287905"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800" b="1" dirty="0">
                <a:solidFill>
                  <a:srgbClr val="FFFF00"/>
                </a:solidFill>
                <a:latin typeface="黑体" panose="02010609060101010101" pitchFamily="49" charset="-122"/>
                <a:ea typeface="黑体" panose="02010609060101010101" pitchFamily="49" charset="-122"/>
              </a:rPr>
              <a:t>课堂探究</a:t>
            </a:r>
            <a:endParaRPr lang="zh-CN" altLang="en-US" sz="2800" b="1" dirty="0">
              <a:solidFill>
                <a:srgbClr val="FFFF00"/>
              </a:solidFill>
              <a:latin typeface="黑体" panose="02010609060101010101" pitchFamily="49" charset="-122"/>
              <a:ea typeface="黑体" panose="02010609060101010101" pitchFamily="49" charset="-122"/>
            </a:endParaRPr>
          </a:p>
        </p:txBody>
      </p:sp>
      <p:sp>
        <p:nvSpPr>
          <p:cNvPr id="2156" name="Text Box 3"/>
          <p:cNvSpPr/>
          <p:nvPr>
            <p:custDataLst>
              <p:tags r:id="rId2"/>
            </p:custDataLst>
          </p:nvPr>
        </p:nvSpPr>
        <p:spPr>
          <a:xfrm>
            <a:off x="4154805" y="2996565"/>
            <a:ext cx="6490335" cy="585470"/>
          </a:xfrm>
          <a:prstGeom prst="rect">
            <a:avLst/>
          </a:prstGeom>
          <a:noFill/>
          <a:ln w="9525">
            <a:noFill/>
          </a:ln>
        </p:spPr>
        <p:txBody>
          <a:bodyPr anchor="t" anchorCtr="0"/>
          <a:p>
            <a:pPr>
              <a:spcBef>
                <a:spcPct val="50000"/>
              </a:spcBef>
            </a:pPr>
            <a:r>
              <a:rPr lang="zh-CN" altLang="en-US" sz="2400">
                <a:solidFill>
                  <a:srgbClr val="FF0000"/>
                </a:solidFill>
                <a:latin typeface="黑体" panose="02010609060101010101" pitchFamily="49" charset="-122"/>
                <a:ea typeface="黑体" panose="02010609060101010101" pitchFamily="49" charset="-122"/>
              </a:rPr>
              <a:t>把一个试探电荷放入电场，分析其受力情况。</a:t>
            </a:r>
            <a:endParaRPr lang="zh-CN" altLang="en-US" sz="2400">
              <a:solidFill>
                <a:srgbClr val="FF0000"/>
              </a:solidFill>
              <a:latin typeface="黑体" panose="02010609060101010101" pitchFamily="49" charset="-122"/>
              <a:ea typeface="黑体" panose="02010609060101010101" pitchFamily="49" charset="-122"/>
            </a:endParaRPr>
          </a:p>
        </p:txBody>
      </p:sp>
      <p:sp>
        <p:nvSpPr>
          <p:cNvPr id="7" name="Text Box 11"/>
          <p:cNvSpPr txBox="1">
            <a:spLocks noChangeArrowheads="1"/>
          </p:cNvSpPr>
          <p:nvPr/>
        </p:nvSpPr>
        <p:spPr bwMode="auto">
          <a:xfrm>
            <a:off x="3723005" y="1557020"/>
            <a:ext cx="8215630" cy="138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spcBef>
                <a:spcPct val="50000"/>
              </a:spcBef>
            </a:pPr>
            <a:r>
              <a:rPr lang="zh-CN" altLang="en-US" sz="2800" dirty="0">
                <a:solidFill>
                  <a:srgbClr val="0000FF"/>
                </a:solidFill>
                <a:ea typeface="黑体" panose="02010609060101010101" pitchFamily="49" charset="-122"/>
              </a:rPr>
              <a:t>类比思考：空调前面有物质吗？你是如何感知到其存在与强弱的？尝试用不同的方法将该物质描述出来？</a:t>
            </a:r>
            <a:endParaRPr lang="zh-CN" altLang="en-US" sz="2800" dirty="0">
              <a:solidFill>
                <a:srgbClr val="0000FF"/>
              </a:solidFill>
              <a:ea typeface="黑体" panose="02010609060101010101" pitchFamily="49" charset="-122"/>
            </a:endParaRPr>
          </a:p>
        </p:txBody>
      </p:sp>
      <p:sp>
        <p:nvSpPr>
          <p:cNvPr id="24" name="文本框 23"/>
          <p:cNvSpPr txBox="1"/>
          <p:nvPr/>
        </p:nvSpPr>
        <p:spPr>
          <a:xfrm>
            <a:off x="7431405" y="4004945"/>
            <a:ext cx="1339215" cy="460375"/>
          </a:xfrm>
          <a:prstGeom prst="rect">
            <a:avLst/>
          </a:prstGeom>
          <a:solidFill>
            <a:srgbClr val="FFFF00"/>
          </a:solidFill>
          <a:ln w="28575">
            <a:solidFill>
              <a:srgbClr val="00B0F0"/>
            </a:solidFill>
          </a:ln>
        </p:spPr>
        <p:txBody>
          <a:bodyPr wrap="square" rtlCol="0">
            <a:spAutoFit/>
          </a:bodyPr>
          <a:p>
            <a:r>
              <a:rPr lang="zh-CN" altLang="en-US" sz="2400" b="1"/>
              <a:t>分布图</a:t>
            </a:r>
            <a:endParaRPr lang="zh-CN" altLang="en-US" sz="2400" b="1"/>
          </a:p>
        </p:txBody>
      </p:sp>
      <p:sp>
        <p:nvSpPr>
          <p:cNvPr id="27" name="文本框 26"/>
          <p:cNvSpPr txBox="1"/>
          <p:nvPr/>
        </p:nvSpPr>
        <p:spPr>
          <a:xfrm>
            <a:off x="5220970" y="4010025"/>
            <a:ext cx="1134745" cy="460375"/>
          </a:xfrm>
          <a:prstGeom prst="rect">
            <a:avLst/>
          </a:prstGeom>
          <a:solidFill>
            <a:srgbClr val="FFFF00"/>
          </a:solidFill>
          <a:ln w="28575">
            <a:solidFill>
              <a:srgbClr val="00B0F0"/>
            </a:solidFill>
          </a:ln>
        </p:spPr>
        <p:txBody>
          <a:bodyPr wrap="square" rtlCol="0">
            <a:spAutoFit/>
          </a:bodyPr>
          <a:p>
            <a:r>
              <a:rPr lang="zh-CN" altLang="en-US" sz="2400" b="1"/>
              <a:t>物理量</a:t>
            </a:r>
            <a:endParaRPr lang="zh-CN" altLang="en-US" sz="2400" b="1"/>
          </a:p>
        </p:txBody>
      </p:sp>
      <p:sp>
        <p:nvSpPr>
          <p:cNvPr id="19" name="文本框 18"/>
          <p:cNvSpPr txBox="1"/>
          <p:nvPr/>
        </p:nvSpPr>
        <p:spPr>
          <a:xfrm>
            <a:off x="4082415" y="4004945"/>
            <a:ext cx="806450" cy="460375"/>
          </a:xfrm>
          <a:prstGeom prst="rect">
            <a:avLst/>
          </a:prstGeom>
          <a:solidFill>
            <a:srgbClr val="FFFF00"/>
          </a:solidFill>
          <a:ln w="28575">
            <a:solidFill>
              <a:srgbClr val="0070C0"/>
            </a:solidFill>
          </a:ln>
        </p:spPr>
        <p:txBody>
          <a:bodyPr wrap="square" rtlCol="0">
            <a:spAutoFit/>
          </a:bodyPr>
          <a:p>
            <a:r>
              <a:rPr lang="zh-CN" altLang="en-US" sz="2400" b="1"/>
              <a:t>描述</a:t>
            </a:r>
            <a:endParaRPr lang="zh-CN" altLang="en-US" sz="2400" b="1"/>
          </a:p>
        </p:txBody>
      </p:sp>
      <p:cxnSp>
        <p:nvCxnSpPr>
          <p:cNvPr id="55" name="直接连接符 54"/>
          <p:cNvCxnSpPr>
            <a:stCxn id="19" idx="3"/>
            <a:endCxn id="27" idx="1"/>
          </p:cNvCxnSpPr>
          <p:nvPr/>
        </p:nvCxnSpPr>
        <p:spPr>
          <a:xfrm>
            <a:off x="4888865" y="4235450"/>
            <a:ext cx="332105" cy="5080"/>
          </a:xfrm>
          <a:prstGeom prst="line">
            <a:avLst/>
          </a:prstGeom>
          <a:ln w="28575" cmpd="sng">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56" name="直接连接符 55"/>
          <p:cNvCxnSpPr>
            <a:stCxn id="27" idx="3"/>
            <a:endCxn id="24" idx="1"/>
          </p:cNvCxnSpPr>
          <p:nvPr/>
        </p:nvCxnSpPr>
        <p:spPr>
          <a:xfrm flipV="1">
            <a:off x="6355715" y="4235450"/>
            <a:ext cx="1075690" cy="5080"/>
          </a:xfrm>
          <a:prstGeom prst="line">
            <a:avLst/>
          </a:prstGeom>
          <a:ln w="28575" cmpd="sng">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a:off x="8770620" y="4215765"/>
            <a:ext cx="575945" cy="0"/>
          </a:xfrm>
          <a:prstGeom prst="line">
            <a:avLst/>
          </a:prstGeom>
          <a:ln w="28575" cmpd="sng">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9087485" y="4010025"/>
            <a:ext cx="1555750" cy="460375"/>
          </a:xfrm>
          <a:prstGeom prst="rect">
            <a:avLst/>
          </a:prstGeom>
          <a:solidFill>
            <a:srgbClr val="FFFF00"/>
          </a:solidFill>
          <a:ln w="28575">
            <a:solidFill>
              <a:srgbClr val="00B0F0"/>
            </a:solidFill>
          </a:ln>
        </p:spPr>
        <p:txBody>
          <a:bodyPr wrap="square" rtlCol="0">
            <a:spAutoFit/>
          </a:bodyPr>
          <a:p>
            <a:r>
              <a:rPr lang="zh-CN" altLang="en-US" sz="2400" b="1"/>
              <a:t>函数图像</a:t>
            </a:r>
            <a:endParaRPr lang="zh-CN" altLang="en-US" sz="24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6"/>
                                        </p:tgtEl>
                                        <p:attrNameLst>
                                          <p:attrName>style.visibility</p:attrName>
                                        </p:attrNameLst>
                                      </p:cBhvr>
                                      <p:to>
                                        <p:strVal val="visible"/>
                                      </p:to>
                                    </p:set>
                                    <p:anim calcmode="lin" valueType="num">
                                      <p:cBhvr additive="base">
                                        <p:cTn id="7" dur="500" fill="hold"/>
                                        <p:tgtEl>
                                          <p:spTgt spid="2156"/>
                                        </p:tgtEl>
                                        <p:attrNameLst>
                                          <p:attrName>ppt_x</p:attrName>
                                        </p:attrNameLst>
                                      </p:cBhvr>
                                      <p:tavLst>
                                        <p:tav tm="0">
                                          <p:val>
                                            <p:strVal val="#ppt_x"/>
                                          </p:val>
                                        </p:tav>
                                        <p:tav tm="100000">
                                          <p:val>
                                            <p:strVal val="#ppt_x"/>
                                          </p:val>
                                        </p:tav>
                                      </p:tavLst>
                                    </p:anim>
                                    <p:anim calcmode="lin" valueType="num">
                                      <p:cBhvr additive="base">
                                        <p:cTn id="8" dur="500" fill="hold"/>
                                        <p:tgtEl>
                                          <p:spTgt spid="215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anim calcmode="lin" valueType="num">
                                      <p:cBhvr additive="base">
                                        <p:cTn id="25" dur="500" fill="hold"/>
                                        <p:tgtEl>
                                          <p:spTgt spid="55"/>
                                        </p:tgtEl>
                                        <p:attrNameLst>
                                          <p:attrName>ppt_x</p:attrName>
                                        </p:attrNameLst>
                                      </p:cBhvr>
                                      <p:tavLst>
                                        <p:tav tm="0">
                                          <p:val>
                                            <p:strVal val="#ppt_x"/>
                                          </p:val>
                                        </p:tav>
                                        <p:tav tm="100000">
                                          <p:val>
                                            <p:strVal val="#ppt_x"/>
                                          </p:val>
                                        </p:tav>
                                      </p:tavLst>
                                    </p:anim>
                                    <p:anim calcmode="lin" valueType="num">
                                      <p:cBhvr additive="base">
                                        <p:cTn id="26" dur="500" fill="hold"/>
                                        <p:tgtEl>
                                          <p:spTgt spid="5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6"/>
                                        </p:tgtEl>
                                        <p:attrNameLst>
                                          <p:attrName>style.visibility</p:attrName>
                                        </p:attrNameLst>
                                      </p:cBhvr>
                                      <p:to>
                                        <p:strVal val="visible"/>
                                      </p:to>
                                    </p:set>
                                    <p:anim calcmode="lin" valueType="num">
                                      <p:cBhvr additive="base">
                                        <p:cTn id="29" dur="500" fill="hold"/>
                                        <p:tgtEl>
                                          <p:spTgt spid="56"/>
                                        </p:tgtEl>
                                        <p:attrNameLst>
                                          <p:attrName>ppt_x</p:attrName>
                                        </p:attrNameLst>
                                      </p:cBhvr>
                                      <p:tavLst>
                                        <p:tav tm="0">
                                          <p:val>
                                            <p:strVal val="#ppt_x"/>
                                          </p:val>
                                        </p:tav>
                                        <p:tav tm="100000">
                                          <p:val>
                                            <p:strVal val="#ppt_x"/>
                                          </p:val>
                                        </p:tav>
                                      </p:tavLst>
                                    </p:anim>
                                    <p:anim calcmode="lin" valueType="num">
                                      <p:cBhvr additive="base">
                                        <p:cTn id="30" dur="500" fill="hold"/>
                                        <p:tgtEl>
                                          <p:spTgt spid="5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99"/>
                                        </p:tgtEl>
                                        <p:attrNameLst>
                                          <p:attrName>style.visibility</p:attrName>
                                        </p:attrNameLst>
                                      </p:cBhvr>
                                      <p:to>
                                        <p:strVal val="visible"/>
                                      </p:to>
                                    </p:set>
                                    <p:anim calcmode="lin" valueType="num">
                                      <p:cBhvr additive="base">
                                        <p:cTn id="33" dur="500" fill="hold"/>
                                        <p:tgtEl>
                                          <p:spTgt spid="99"/>
                                        </p:tgtEl>
                                        <p:attrNameLst>
                                          <p:attrName>ppt_x</p:attrName>
                                        </p:attrNameLst>
                                      </p:cBhvr>
                                      <p:tavLst>
                                        <p:tav tm="0">
                                          <p:val>
                                            <p:strVal val="#ppt_x"/>
                                          </p:val>
                                        </p:tav>
                                        <p:tav tm="100000">
                                          <p:val>
                                            <p:strVal val="#ppt_x"/>
                                          </p:val>
                                        </p:tav>
                                      </p:tavLst>
                                    </p:anim>
                                    <p:anim calcmode="lin" valueType="num">
                                      <p:cBhvr additive="base">
                                        <p:cTn id="34" dur="500" fill="hold"/>
                                        <p:tgtEl>
                                          <p:spTgt spid="9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7" grpId="0" bldLvl="0" animBg="1"/>
      <p:bldP spid="2156" grpId="0"/>
      <p:bldP spid="24" grpId="0" bldLvl="0" animBg="1"/>
      <p:bldP spid="27" grpId="0" bldLvl="0" animBg="1"/>
      <p:bldP spid="19" grpId="0" bldLvl="0" animBg="1"/>
      <p:bldP spid="2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ext Box 8"/>
          <p:cNvSpPr txBox="1">
            <a:spLocks noChangeArrowheads="1"/>
          </p:cNvSpPr>
          <p:nvPr/>
        </p:nvSpPr>
        <p:spPr bwMode="auto">
          <a:xfrm>
            <a:off x="0" y="0"/>
            <a:ext cx="2287905"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800" b="1" dirty="0">
                <a:solidFill>
                  <a:srgbClr val="FFFF00"/>
                </a:solidFill>
                <a:latin typeface="黑体" panose="02010609060101010101" pitchFamily="49" charset="-122"/>
                <a:ea typeface="黑体" panose="02010609060101010101" pitchFamily="49" charset="-122"/>
              </a:rPr>
              <a:t>课堂探究</a:t>
            </a:r>
            <a:endParaRPr lang="zh-CN" altLang="en-US" sz="2800" b="1" dirty="0">
              <a:solidFill>
                <a:srgbClr val="FFFF00"/>
              </a:solidFill>
              <a:latin typeface="黑体" panose="02010609060101010101" pitchFamily="49" charset="-122"/>
              <a:ea typeface="黑体" panose="02010609060101010101" pitchFamily="49" charset="-122"/>
            </a:endParaRPr>
          </a:p>
        </p:txBody>
      </p:sp>
      <p:sp>
        <p:nvSpPr>
          <p:cNvPr id="3" name="Text Box 11"/>
          <p:cNvSpPr txBox="1">
            <a:spLocks noChangeArrowheads="1"/>
          </p:cNvSpPr>
          <p:nvPr/>
        </p:nvSpPr>
        <p:spPr bwMode="auto">
          <a:xfrm>
            <a:off x="481965" y="1124585"/>
            <a:ext cx="11336655"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spcBef>
                <a:spcPct val="50000"/>
              </a:spcBef>
            </a:pPr>
            <a:r>
              <a:rPr lang="zh-CN" altLang="en-US" sz="2800" dirty="0">
                <a:solidFill>
                  <a:srgbClr val="FF0000"/>
                </a:solidFill>
                <a:ea typeface="黑体" panose="02010609060101010101" pitchFamily="49" charset="-122"/>
              </a:rPr>
              <a:t>两种不同功能的电荷</a:t>
            </a:r>
            <a:r>
              <a:rPr lang="zh-CN" altLang="en-US" sz="2800" dirty="0">
                <a:solidFill>
                  <a:srgbClr val="0000FF"/>
                </a:solidFill>
                <a:ea typeface="黑体" panose="02010609060101010101" pitchFamily="49" charset="-122"/>
              </a:rPr>
              <a:t>：</a:t>
            </a:r>
            <a:endParaRPr lang="zh-CN" altLang="en-US" sz="2800" dirty="0">
              <a:solidFill>
                <a:srgbClr val="0000FF"/>
              </a:solidFill>
              <a:ea typeface="黑体" panose="02010609060101010101" pitchFamily="49" charset="-122"/>
            </a:endParaRPr>
          </a:p>
          <a:p>
            <a:pPr>
              <a:spcBef>
                <a:spcPct val="50000"/>
              </a:spcBef>
            </a:pPr>
            <a:r>
              <a:rPr lang="zh-CN" altLang="en-US" sz="2800" dirty="0">
                <a:solidFill>
                  <a:srgbClr val="0000FF"/>
                </a:solidFill>
                <a:ea typeface="黑体" panose="02010609060101010101" pitchFamily="49" charset="-122"/>
              </a:rPr>
              <a:t>（1）</a:t>
            </a:r>
            <a:r>
              <a:rPr lang="zh-CN" altLang="en-US" sz="2800" dirty="0">
                <a:solidFill>
                  <a:srgbClr val="FF0000"/>
                </a:solidFill>
                <a:ea typeface="黑体" panose="02010609060101010101" pitchFamily="49" charset="-122"/>
              </a:rPr>
              <a:t>试探电荷</a:t>
            </a:r>
            <a:r>
              <a:rPr lang="zh-CN" altLang="en-US" sz="2800" dirty="0">
                <a:solidFill>
                  <a:srgbClr val="0000FF"/>
                </a:solidFill>
                <a:ea typeface="黑体" panose="02010609060101010101" pitchFamily="49" charset="-122"/>
              </a:rPr>
              <a:t>q：用来检验电场是否存在及其强弱分布情况的电荷，也叫检验电荷，电荷量和尺寸必须充分小，对原电场基本不产生影响。</a:t>
            </a:r>
            <a:endParaRPr lang="zh-CN" altLang="en-US" sz="2800" dirty="0">
              <a:solidFill>
                <a:srgbClr val="0000FF"/>
              </a:solidFill>
              <a:ea typeface="黑体" panose="02010609060101010101" pitchFamily="49" charset="-122"/>
            </a:endParaRPr>
          </a:p>
          <a:p>
            <a:pPr>
              <a:spcBef>
                <a:spcPct val="50000"/>
              </a:spcBef>
            </a:pPr>
            <a:r>
              <a:rPr lang="zh-CN" altLang="en-US" sz="2800" dirty="0">
                <a:solidFill>
                  <a:srgbClr val="0000FF"/>
                </a:solidFill>
                <a:ea typeface="黑体" panose="02010609060101010101" pitchFamily="49" charset="-122"/>
              </a:rPr>
              <a:t>（2）</a:t>
            </a:r>
            <a:r>
              <a:rPr lang="zh-CN" altLang="en-US" sz="2800" dirty="0">
                <a:solidFill>
                  <a:srgbClr val="FF0000"/>
                </a:solidFill>
                <a:ea typeface="黑体" panose="02010609060101010101" pitchFamily="49" charset="-122"/>
              </a:rPr>
              <a:t>源电荷</a:t>
            </a:r>
            <a:r>
              <a:rPr lang="zh-CN" altLang="en-US" sz="2800" dirty="0">
                <a:solidFill>
                  <a:srgbClr val="0000FF"/>
                </a:solidFill>
                <a:ea typeface="黑体" panose="02010609060101010101" pitchFamily="49" charset="-122"/>
              </a:rPr>
              <a:t>Q：产生电场的电荷，也叫场源电荷。</a:t>
            </a:r>
            <a:r>
              <a:rPr lang="zh-CN" altLang="en-US" sz="2800" dirty="0">
                <a:solidFill>
                  <a:srgbClr val="0000FF"/>
                </a:solidFill>
                <a:ea typeface="黑体" panose="02010609060101010101" pitchFamily="49" charset="-122"/>
                <a:sym typeface="+mn-ea"/>
              </a:rPr>
              <a:t>本章只讨论静止电荷产生的电场，称为静电场</a:t>
            </a:r>
            <a:endParaRPr lang="zh-CN" altLang="en-US" sz="2800" dirty="0">
              <a:solidFill>
                <a:srgbClr val="0000FF"/>
              </a:solidFill>
              <a:ea typeface="黑体" panose="02010609060101010101" pitchFamily="49" charset="-122"/>
            </a:endParaRPr>
          </a:p>
        </p:txBody>
      </p:sp>
    </p:spTree>
  </p:cSld>
  <p:clrMapOvr>
    <a:masterClrMapping/>
  </p:clrMapOvr>
  <p:timing>
    <p:tnLst>
      <p:par>
        <p:cTn id="1" dur="indefinite" restart="never" nodeType="tmRoot"/>
      </p:par>
    </p:tnLst>
    <p:bldLst>
      <p:bldP spid="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p:cNvSpPr txBox="1">
            <a:spLocks noChangeArrowheads="1"/>
          </p:cNvSpPr>
          <p:nvPr/>
        </p:nvSpPr>
        <p:spPr bwMode="auto">
          <a:xfrm>
            <a:off x="308936" y="1412776"/>
            <a:ext cx="193140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2800" b="1" dirty="0">
                <a:solidFill>
                  <a:srgbClr val="0000FF"/>
                </a:solidFill>
                <a:latin typeface="黑体" panose="02010609060101010101" pitchFamily="49" charset="-122"/>
                <a:ea typeface="黑体" panose="02010609060101010101" pitchFamily="49" charset="-122"/>
              </a:rPr>
              <a:t>1.</a:t>
            </a:r>
            <a:r>
              <a:rPr lang="zh-CN" altLang="en-US" sz="2800" b="1" dirty="0">
                <a:solidFill>
                  <a:srgbClr val="0000FF"/>
                </a:solidFill>
                <a:latin typeface="黑体" panose="02010609060101010101" pitchFamily="49" charset="-122"/>
                <a:ea typeface="黑体" panose="02010609060101010101" pitchFamily="49" charset="-122"/>
              </a:rPr>
              <a:t>产生</a:t>
            </a:r>
            <a:endParaRPr lang="zh-CN" altLang="en-US" sz="2800" b="1" dirty="0">
              <a:solidFill>
                <a:srgbClr val="0000FF"/>
              </a:solidFill>
              <a:latin typeface="黑体" panose="02010609060101010101" pitchFamily="49" charset="-122"/>
              <a:ea typeface="黑体" panose="02010609060101010101" pitchFamily="49" charset="-122"/>
            </a:endParaRPr>
          </a:p>
        </p:txBody>
      </p:sp>
      <p:sp>
        <p:nvSpPr>
          <p:cNvPr id="8" name="Text Box 8">
            <a:hlinkClick r:id="" action="ppaction://noaction" highlightClick="1"/>
            <a:hlinkHover r:id="" action="ppaction://noaction" highlightClick="1"/>
          </p:cNvPr>
          <p:cNvSpPr txBox="1">
            <a:spLocks noChangeArrowheads="1"/>
          </p:cNvSpPr>
          <p:nvPr/>
        </p:nvSpPr>
        <p:spPr bwMode="auto">
          <a:xfrm>
            <a:off x="266391" y="3212802"/>
            <a:ext cx="162644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2800" b="1" dirty="0">
                <a:solidFill>
                  <a:srgbClr val="0000FF"/>
                </a:solidFill>
                <a:latin typeface="黑体" panose="02010609060101010101" pitchFamily="49" charset="-122"/>
                <a:ea typeface="黑体" panose="02010609060101010101" pitchFamily="49" charset="-122"/>
              </a:rPr>
              <a:t>2.</a:t>
            </a:r>
            <a:r>
              <a:rPr lang="zh-CN" altLang="en-US" sz="2800" b="1" dirty="0">
                <a:solidFill>
                  <a:srgbClr val="0000FF"/>
                </a:solidFill>
                <a:latin typeface="黑体" panose="02010609060101010101" pitchFamily="49" charset="-122"/>
                <a:ea typeface="黑体" panose="02010609060101010101" pitchFamily="49" charset="-122"/>
              </a:rPr>
              <a:t>性质</a:t>
            </a:r>
            <a:endParaRPr lang="zh-CN" altLang="en-US" sz="2800" b="1" dirty="0">
              <a:solidFill>
                <a:srgbClr val="0000FF"/>
              </a:solidFill>
              <a:latin typeface="黑体" panose="02010609060101010101" pitchFamily="49" charset="-122"/>
              <a:ea typeface="黑体" panose="02010609060101010101" pitchFamily="49" charset="-122"/>
            </a:endParaRPr>
          </a:p>
        </p:txBody>
      </p:sp>
      <p:sp>
        <p:nvSpPr>
          <p:cNvPr id="9" name="Text Box 9"/>
          <p:cNvSpPr txBox="1">
            <a:spLocks noChangeArrowheads="1"/>
          </p:cNvSpPr>
          <p:nvPr/>
        </p:nvSpPr>
        <p:spPr bwMode="auto">
          <a:xfrm>
            <a:off x="2066154" y="3356620"/>
            <a:ext cx="65057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2800" dirty="0">
                <a:solidFill>
                  <a:srgbClr val="0000FF"/>
                </a:solidFill>
                <a:ea typeface="黑体" panose="02010609060101010101" pitchFamily="49" charset="-122"/>
              </a:rPr>
              <a:t>对放入电场中的电荷有力的作用</a:t>
            </a:r>
            <a:endParaRPr lang="zh-CN" altLang="en-US" sz="2800" dirty="0">
              <a:solidFill>
                <a:srgbClr val="0000FF"/>
              </a:solidFill>
              <a:ea typeface="黑体" panose="02010609060101010101" pitchFamily="49" charset="-122"/>
            </a:endParaRPr>
          </a:p>
        </p:txBody>
      </p:sp>
      <p:sp>
        <p:nvSpPr>
          <p:cNvPr id="10" name="Text Box 11"/>
          <p:cNvSpPr txBox="1">
            <a:spLocks noChangeArrowheads="1"/>
          </p:cNvSpPr>
          <p:nvPr/>
        </p:nvSpPr>
        <p:spPr bwMode="auto">
          <a:xfrm>
            <a:off x="2005330" y="1412875"/>
            <a:ext cx="8822690" cy="138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zh-CN" altLang="en-US" sz="2800" dirty="0">
                <a:solidFill>
                  <a:srgbClr val="0000FF"/>
                </a:solidFill>
                <a:ea typeface="黑体" panose="02010609060101010101" pitchFamily="49" charset="-122"/>
              </a:rPr>
              <a:t>带电体周围存在的特殊媒介物，</a:t>
            </a:r>
            <a:r>
              <a:rPr lang="zh-CN" altLang="en-US" sz="2800" dirty="0">
                <a:solidFill>
                  <a:srgbClr val="0000FF"/>
                </a:solidFill>
                <a:latin typeface="黑体" panose="02010609060101010101" pitchFamily="49" charset="-122"/>
                <a:ea typeface="黑体" panose="02010609060101010101" pitchFamily="49" charset="-122"/>
                <a:sym typeface="+mn-ea"/>
              </a:rPr>
              <a:t>电场是客观存在的一种物质，它跟由分子、原子组成的实物构成物质存在的两种不同形式．</a:t>
            </a:r>
            <a:endParaRPr lang="zh-CN" altLang="en-US" sz="2800" dirty="0">
              <a:solidFill>
                <a:srgbClr val="0000FF"/>
              </a:solidFill>
              <a:ea typeface="黑体" panose="02010609060101010101" pitchFamily="49" charset="-122"/>
            </a:endParaRPr>
          </a:p>
        </p:txBody>
      </p:sp>
      <p:sp>
        <p:nvSpPr>
          <p:cNvPr id="2" name="TextBox 1"/>
          <p:cNvSpPr txBox="1"/>
          <p:nvPr/>
        </p:nvSpPr>
        <p:spPr>
          <a:xfrm>
            <a:off x="194519" y="596364"/>
            <a:ext cx="2448272" cy="584775"/>
          </a:xfrm>
          <a:prstGeom prst="rect">
            <a:avLst/>
          </a:prstGeom>
          <a:noFill/>
        </p:spPr>
        <p:txBody>
          <a:bodyPr wrap="square" rtlCol="0">
            <a:spAutoFit/>
          </a:bodyPr>
          <a:lstStyle/>
          <a:p>
            <a:r>
              <a:rPr lang="zh-CN" altLang="en-US" sz="3200" b="1" dirty="0" smtClean="0">
                <a:solidFill>
                  <a:srgbClr val="FF0000"/>
                </a:solidFill>
                <a:latin typeface="黑体" panose="02010609060101010101" pitchFamily="49" charset="-122"/>
                <a:ea typeface="黑体" panose="02010609060101010101" pitchFamily="49" charset="-122"/>
              </a:rPr>
              <a:t>一、电场</a:t>
            </a:r>
            <a:endParaRPr lang="zh-CN" altLang="en-US" sz="3200" b="1" dirty="0">
              <a:solidFill>
                <a:srgbClr val="FF0000"/>
              </a:solidFill>
              <a:latin typeface="黑体" panose="02010609060101010101" pitchFamily="49" charset="-122"/>
              <a:ea typeface="黑体" panose="02010609060101010101" pitchFamily="49" charset="-122"/>
            </a:endParaRPr>
          </a:p>
        </p:txBody>
      </p:sp>
      <p:grpSp>
        <p:nvGrpSpPr>
          <p:cNvPr id="2139" name="Group 3"/>
          <p:cNvGrpSpPr/>
          <p:nvPr/>
        </p:nvGrpSpPr>
        <p:grpSpPr>
          <a:xfrm>
            <a:off x="2212340" y="4215130"/>
            <a:ext cx="7137400" cy="1978025"/>
            <a:chOff x="0" y="0"/>
            <a:chExt cx="3496" cy="847"/>
          </a:xfrm>
        </p:grpSpPr>
        <p:grpSp>
          <p:nvGrpSpPr>
            <p:cNvPr id="6146" name="Group 4"/>
            <p:cNvGrpSpPr/>
            <p:nvPr/>
          </p:nvGrpSpPr>
          <p:grpSpPr>
            <a:xfrm>
              <a:off x="0" y="126"/>
              <a:ext cx="672" cy="721"/>
              <a:chOff x="0" y="12"/>
              <a:chExt cx="672" cy="721"/>
            </a:xfrm>
          </p:grpSpPr>
          <p:sp>
            <p:nvSpPr>
              <p:cNvPr id="6147" name="Rectangle 5"/>
              <p:cNvSpPr/>
              <p:nvPr>
                <p:custDataLst>
                  <p:tags r:id="rId1"/>
                </p:custDataLst>
              </p:nvPr>
            </p:nvSpPr>
            <p:spPr>
              <a:xfrm>
                <a:off x="0" y="12"/>
                <a:ext cx="672" cy="384"/>
              </a:xfrm>
              <a:prstGeom prst="rect">
                <a:avLst/>
              </a:prstGeom>
              <a:solidFill>
                <a:srgbClr val="FF99CC"/>
              </a:solidFill>
              <a:ln w="9525" cap="flat" cmpd="sng">
                <a:solidFill>
                  <a:srgbClr val="000000"/>
                </a:solidFill>
                <a:prstDash val="solid"/>
                <a:miter/>
                <a:headEnd type="none" w="med" len="med"/>
                <a:tailEnd type="none" w="med" len="med"/>
              </a:ln>
            </p:spPr>
            <p:txBody>
              <a:bodyPr wrap="none" anchor="ctr" anchorCtr="0"/>
              <a:p>
                <a:endParaRPr lang="zh-CN">
                  <a:latin typeface="Arial" panose="020B0604020202020204" pitchFamily="34" charset="0"/>
                  <a:ea typeface="宋体" panose="02010600030101010101" pitchFamily="2" charset="-122"/>
                </a:endParaRPr>
              </a:p>
            </p:txBody>
          </p:sp>
          <p:sp>
            <p:nvSpPr>
              <p:cNvPr id="6148" name="Rectangle 6"/>
              <p:cNvSpPr/>
              <p:nvPr>
                <p:custDataLst>
                  <p:tags r:id="rId2"/>
                </p:custDataLst>
              </p:nvPr>
            </p:nvSpPr>
            <p:spPr>
              <a:xfrm>
                <a:off x="81" y="77"/>
                <a:ext cx="528" cy="656"/>
              </a:xfrm>
              <a:prstGeom prst="rect">
                <a:avLst/>
              </a:prstGeom>
              <a:noFill/>
              <a:ln w="9525">
                <a:noFill/>
              </a:ln>
            </p:spPr>
            <p:txBody>
              <a:bodyPr anchor="t" anchorCtr="0"/>
              <a:p>
                <a:pPr algn="ctr">
                  <a:lnSpc>
                    <a:spcPct val="130000"/>
                  </a:lnSpc>
                </a:pPr>
                <a:r>
                  <a:rPr lang="zh-CN" altLang="en-US" sz="2800" b="1">
                    <a:solidFill>
                      <a:srgbClr val="000066"/>
                    </a:solidFill>
                    <a:latin typeface="黑体" panose="02010609060101010101" pitchFamily="49" charset="-122"/>
                    <a:ea typeface="黑体" panose="02010609060101010101" pitchFamily="49" charset="-122"/>
                  </a:rPr>
                  <a:t>电荷</a:t>
                </a:r>
                <a:r>
                  <a:rPr lang="zh-CN" altLang="zh-CN" sz="2800" b="1">
                    <a:solidFill>
                      <a:srgbClr val="000066"/>
                    </a:solidFill>
                    <a:latin typeface="黑体" panose="02010609060101010101" pitchFamily="49" charset="-122"/>
                    <a:ea typeface="黑体" panose="02010609060101010101" pitchFamily="49" charset="-122"/>
                  </a:rPr>
                  <a:t>A</a:t>
                </a:r>
                <a:endParaRPr lang="zh-CN" altLang="zh-CN" sz="2800" b="1">
                  <a:solidFill>
                    <a:srgbClr val="000066"/>
                  </a:solidFill>
                  <a:latin typeface="黑体" panose="02010609060101010101" pitchFamily="49" charset="-122"/>
                  <a:ea typeface="黑体" panose="02010609060101010101" pitchFamily="49" charset="-122"/>
                </a:endParaRPr>
              </a:p>
            </p:txBody>
          </p:sp>
        </p:grpSp>
        <p:grpSp>
          <p:nvGrpSpPr>
            <p:cNvPr id="6149" name="Group 7"/>
            <p:cNvGrpSpPr/>
            <p:nvPr/>
          </p:nvGrpSpPr>
          <p:grpSpPr>
            <a:xfrm>
              <a:off x="2715" y="126"/>
              <a:ext cx="781" cy="721"/>
              <a:chOff x="0" y="12"/>
              <a:chExt cx="781" cy="721"/>
            </a:xfrm>
          </p:grpSpPr>
          <p:sp>
            <p:nvSpPr>
              <p:cNvPr id="6150" name="Rectangle 8"/>
              <p:cNvSpPr/>
              <p:nvPr>
                <p:custDataLst>
                  <p:tags r:id="rId3"/>
                </p:custDataLst>
              </p:nvPr>
            </p:nvSpPr>
            <p:spPr>
              <a:xfrm>
                <a:off x="0" y="12"/>
                <a:ext cx="672" cy="384"/>
              </a:xfrm>
              <a:prstGeom prst="rect">
                <a:avLst/>
              </a:prstGeom>
              <a:solidFill>
                <a:srgbClr val="FF99CC"/>
              </a:solidFill>
              <a:ln w="9525" cap="flat" cmpd="sng">
                <a:solidFill>
                  <a:srgbClr val="000000"/>
                </a:solidFill>
                <a:prstDash val="solid"/>
                <a:miter/>
                <a:headEnd type="none" w="med" len="med"/>
                <a:tailEnd type="none" w="med" len="med"/>
              </a:ln>
            </p:spPr>
            <p:txBody>
              <a:bodyPr wrap="none" anchor="ctr" anchorCtr="0"/>
              <a:p>
                <a:endParaRPr lang="zh-CN">
                  <a:latin typeface="Arial" panose="020B0604020202020204" pitchFamily="34" charset="0"/>
                  <a:ea typeface="宋体" panose="02010600030101010101" pitchFamily="2" charset="-122"/>
                </a:endParaRPr>
              </a:p>
            </p:txBody>
          </p:sp>
          <p:sp>
            <p:nvSpPr>
              <p:cNvPr id="6151" name="Rectangle 9"/>
              <p:cNvSpPr/>
              <p:nvPr>
                <p:custDataLst>
                  <p:tags r:id="rId4"/>
                </p:custDataLst>
              </p:nvPr>
            </p:nvSpPr>
            <p:spPr>
              <a:xfrm>
                <a:off x="92" y="77"/>
                <a:ext cx="689" cy="656"/>
              </a:xfrm>
              <a:prstGeom prst="rect">
                <a:avLst/>
              </a:prstGeom>
              <a:noFill/>
              <a:ln w="9525">
                <a:noFill/>
              </a:ln>
            </p:spPr>
            <p:txBody>
              <a:bodyPr anchor="t" anchorCtr="0"/>
              <a:p>
                <a:pPr>
                  <a:lnSpc>
                    <a:spcPct val="130000"/>
                  </a:lnSpc>
                </a:pPr>
                <a:r>
                  <a:rPr lang="zh-CN" altLang="en-US" sz="2800">
                    <a:solidFill>
                      <a:srgbClr val="000066"/>
                    </a:solidFill>
                    <a:latin typeface="黑体" panose="02010609060101010101" pitchFamily="49" charset="-122"/>
                    <a:ea typeface="黑体" panose="02010609060101010101" pitchFamily="49" charset="-122"/>
                  </a:rPr>
                  <a:t>电荷</a:t>
                </a:r>
                <a:r>
                  <a:rPr lang="zh-CN" altLang="zh-CN" sz="2800">
                    <a:solidFill>
                      <a:srgbClr val="000066"/>
                    </a:solidFill>
                    <a:latin typeface="黑体" panose="02010609060101010101" pitchFamily="49" charset="-122"/>
                    <a:ea typeface="黑体" panose="02010609060101010101" pitchFamily="49" charset="-122"/>
                  </a:rPr>
                  <a:t>B</a:t>
                </a:r>
                <a:endParaRPr lang="zh-CN" altLang="zh-CN" sz="2800">
                  <a:solidFill>
                    <a:srgbClr val="000066"/>
                  </a:solidFill>
                  <a:latin typeface="黑体" panose="02010609060101010101" pitchFamily="49" charset="-122"/>
                  <a:ea typeface="黑体" panose="02010609060101010101" pitchFamily="49" charset="-122"/>
                </a:endParaRPr>
              </a:p>
            </p:txBody>
          </p:sp>
        </p:grpSp>
        <p:grpSp>
          <p:nvGrpSpPr>
            <p:cNvPr id="6152" name="Group 10"/>
            <p:cNvGrpSpPr/>
            <p:nvPr/>
          </p:nvGrpSpPr>
          <p:grpSpPr>
            <a:xfrm>
              <a:off x="1378" y="0"/>
              <a:ext cx="624" cy="624"/>
              <a:chOff x="0" y="0"/>
              <a:chExt cx="624" cy="624"/>
            </a:xfrm>
          </p:grpSpPr>
          <p:sp>
            <p:nvSpPr>
              <p:cNvPr id="6153" name="Oval 11"/>
              <p:cNvSpPr/>
              <p:nvPr>
                <p:custDataLst>
                  <p:tags r:id="rId5"/>
                </p:custDataLst>
              </p:nvPr>
            </p:nvSpPr>
            <p:spPr>
              <a:xfrm>
                <a:off x="0" y="0"/>
                <a:ext cx="624" cy="624"/>
              </a:xfrm>
              <a:prstGeom prst="ellipse">
                <a:avLst/>
              </a:prstGeom>
              <a:solidFill>
                <a:srgbClr val="BBE0E3"/>
              </a:solidFill>
              <a:ln w="9525" cap="flat" cmpd="sng">
                <a:solidFill>
                  <a:srgbClr val="000000"/>
                </a:solidFill>
                <a:prstDash val="solid"/>
                <a:round/>
                <a:headEnd type="none" w="med" len="med"/>
                <a:tailEnd type="none" w="med" len="med"/>
              </a:ln>
            </p:spPr>
            <p:txBody>
              <a:bodyPr wrap="none" anchor="ctr" anchorCtr="0"/>
              <a:p>
                <a:endParaRPr lang="zh-CN">
                  <a:latin typeface="Arial" panose="020B0604020202020204" pitchFamily="34" charset="0"/>
                  <a:ea typeface="宋体" panose="02010600030101010101" pitchFamily="2" charset="-122"/>
                </a:endParaRPr>
              </a:p>
            </p:txBody>
          </p:sp>
          <p:sp>
            <p:nvSpPr>
              <p:cNvPr id="6154" name="Rectangle 12"/>
              <p:cNvSpPr/>
              <p:nvPr>
                <p:custDataLst>
                  <p:tags r:id="rId6"/>
                </p:custDataLst>
              </p:nvPr>
            </p:nvSpPr>
            <p:spPr>
              <a:xfrm>
                <a:off x="86" y="153"/>
                <a:ext cx="528" cy="357"/>
              </a:xfrm>
              <a:prstGeom prst="rect">
                <a:avLst/>
              </a:prstGeom>
              <a:noFill/>
              <a:ln w="9525">
                <a:noFill/>
              </a:ln>
            </p:spPr>
            <p:txBody>
              <a:bodyPr anchor="t" anchorCtr="0"/>
              <a:p>
                <a:pPr>
                  <a:lnSpc>
                    <a:spcPct val="130000"/>
                  </a:lnSpc>
                </a:pPr>
                <a:r>
                  <a:rPr lang="zh-CN" altLang="en-US" sz="2800" b="1">
                    <a:solidFill>
                      <a:srgbClr val="000066"/>
                    </a:solidFill>
                    <a:latin typeface="黑体" panose="02010609060101010101" pitchFamily="49" charset="-122"/>
                    <a:ea typeface="黑体" panose="02010609060101010101" pitchFamily="49" charset="-122"/>
                  </a:rPr>
                  <a:t>电场</a:t>
                </a:r>
                <a:endParaRPr lang="zh-CN" altLang="en-US" sz="2800" b="1">
                  <a:solidFill>
                    <a:srgbClr val="000066"/>
                  </a:solidFill>
                  <a:latin typeface="黑体" panose="02010609060101010101" pitchFamily="49" charset="-122"/>
                  <a:ea typeface="黑体" panose="02010609060101010101" pitchFamily="49" charset="-122"/>
                </a:endParaRPr>
              </a:p>
            </p:txBody>
          </p:sp>
        </p:grpSp>
        <p:cxnSp>
          <p:nvCxnSpPr>
            <p:cNvPr id="6155" name="Line 13"/>
            <p:cNvCxnSpPr/>
            <p:nvPr>
              <p:custDataLst>
                <p:tags r:id="rId7"/>
              </p:custDataLst>
            </p:nvPr>
          </p:nvCxnSpPr>
          <p:spPr>
            <a:xfrm>
              <a:off x="681" y="192"/>
              <a:ext cx="720" cy="0"/>
            </a:xfrm>
            <a:prstGeom prst="line">
              <a:avLst/>
            </a:prstGeom>
            <a:ln w="9525" cap="flat" cmpd="sng">
              <a:solidFill>
                <a:srgbClr val="000000"/>
              </a:solidFill>
              <a:prstDash val="solid"/>
              <a:round/>
              <a:headEnd type="none" w="med" len="med"/>
              <a:tailEnd type="stealth" w="med" len="lg"/>
            </a:ln>
          </p:spPr>
        </p:cxnSp>
        <p:cxnSp>
          <p:nvCxnSpPr>
            <p:cNvPr id="6156" name="Line 14"/>
            <p:cNvCxnSpPr/>
            <p:nvPr>
              <p:custDataLst>
                <p:tags r:id="rId8"/>
              </p:custDataLst>
            </p:nvPr>
          </p:nvCxnSpPr>
          <p:spPr>
            <a:xfrm>
              <a:off x="1989" y="192"/>
              <a:ext cx="720" cy="0"/>
            </a:xfrm>
            <a:prstGeom prst="line">
              <a:avLst/>
            </a:prstGeom>
            <a:ln w="9525" cap="flat" cmpd="sng">
              <a:solidFill>
                <a:srgbClr val="000000"/>
              </a:solidFill>
              <a:prstDash val="solid"/>
              <a:round/>
              <a:headEnd type="none" w="med" len="med"/>
              <a:tailEnd type="stealth" w="med" len="lg"/>
            </a:ln>
          </p:spPr>
        </p:cxnSp>
        <p:cxnSp>
          <p:nvCxnSpPr>
            <p:cNvPr id="6157" name="Line 15"/>
            <p:cNvCxnSpPr/>
            <p:nvPr>
              <p:custDataLst>
                <p:tags r:id="rId9"/>
              </p:custDataLst>
            </p:nvPr>
          </p:nvCxnSpPr>
          <p:spPr>
            <a:xfrm>
              <a:off x="672" y="432"/>
              <a:ext cx="720" cy="0"/>
            </a:xfrm>
            <a:prstGeom prst="line">
              <a:avLst/>
            </a:prstGeom>
            <a:ln w="9525" cap="flat" cmpd="sng">
              <a:solidFill>
                <a:srgbClr val="000000"/>
              </a:solidFill>
              <a:prstDash val="solid"/>
              <a:round/>
              <a:headEnd type="stealth" w="med" len="lg"/>
              <a:tailEnd type="none" w="med" len="med"/>
            </a:ln>
          </p:spPr>
        </p:cxnSp>
        <p:cxnSp>
          <p:nvCxnSpPr>
            <p:cNvPr id="6158" name="Line 16"/>
            <p:cNvCxnSpPr/>
            <p:nvPr>
              <p:custDataLst>
                <p:tags r:id="rId10"/>
              </p:custDataLst>
            </p:nvPr>
          </p:nvCxnSpPr>
          <p:spPr>
            <a:xfrm>
              <a:off x="1980" y="432"/>
              <a:ext cx="720" cy="0"/>
            </a:xfrm>
            <a:prstGeom prst="line">
              <a:avLst/>
            </a:prstGeom>
            <a:ln w="9525" cap="flat" cmpd="sng">
              <a:solidFill>
                <a:srgbClr val="000000"/>
              </a:solidFill>
              <a:prstDash val="solid"/>
              <a:round/>
              <a:headEnd type="stealth" w="med" len="lg"/>
              <a:tailEnd type="none" w="med" len="med"/>
            </a:ln>
          </p:spPr>
        </p:cxn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030"/>
          <p:cNvSpPr txBox="1">
            <a:spLocks noChangeArrowheads="1"/>
          </p:cNvSpPr>
          <p:nvPr/>
        </p:nvSpPr>
        <p:spPr bwMode="auto">
          <a:xfrm>
            <a:off x="5810890" y="2926100"/>
            <a:ext cx="6336704" cy="138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zh-CN" altLang="en-US" sz="2800" b="1" dirty="0" smtClean="0">
                <a:solidFill>
                  <a:srgbClr val="0000FF"/>
                </a:solidFill>
              </a:rPr>
              <a:t>在电场中同一点，静电力不仅随检验电荷的电量的增大而增大，而且跟检验电荷的电量之间存在这样的定量关系：</a:t>
            </a:r>
            <a:endParaRPr lang="zh-CN" altLang="en-US" sz="2800" b="1" dirty="0" smtClean="0">
              <a:solidFill>
                <a:srgbClr val="0000FF"/>
              </a:solidFill>
            </a:endParaRPr>
          </a:p>
        </p:txBody>
      </p:sp>
      <p:pic>
        <p:nvPicPr>
          <p:cNvPr id="4" name="Picture 1029" descr="点电荷"/>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65597" y="2625243"/>
            <a:ext cx="4684505" cy="268836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p:cNvGrpSpPr/>
          <p:nvPr/>
        </p:nvGrpSpPr>
        <p:grpSpPr>
          <a:xfrm>
            <a:off x="465597" y="2625344"/>
            <a:ext cx="4777687" cy="2693620"/>
            <a:chOff x="2439670" y="3200400"/>
            <a:chExt cx="4777687" cy="2439988"/>
          </a:xfrm>
        </p:grpSpPr>
        <p:sp>
          <p:nvSpPr>
            <p:cNvPr id="6" name="Text Box 4"/>
            <p:cNvSpPr txBox="1">
              <a:spLocks noChangeArrowheads="1"/>
            </p:cNvSpPr>
            <p:nvPr/>
          </p:nvSpPr>
          <p:spPr bwMode="auto">
            <a:xfrm>
              <a:off x="4980993" y="4191000"/>
              <a:ext cx="223636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zh-CN" altLang="zh-CN"/>
            </a:p>
          </p:txBody>
        </p:sp>
        <p:pic>
          <p:nvPicPr>
            <p:cNvPr id="7" name="Picture 7" descr="点电荷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9670" y="3200400"/>
              <a:ext cx="4676034" cy="2439988"/>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8"/>
            <p:cNvSpPr>
              <a:spLocks noChangeArrowheads="1"/>
            </p:cNvSpPr>
            <p:nvPr/>
          </p:nvSpPr>
          <p:spPr bwMode="auto">
            <a:xfrm>
              <a:off x="5692563" y="3703576"/>
              <a:ext cx="1219835" cy="152400"/>
            </a:xfrm>
            <a:prstGeom prst="rightArrow">
              <a:avLst>
                <a:gd name="adj1" fmla="val 50000"/>
                <a:gd name="adj2" fmla="val 150000"/>
              </a:avLst>
            </a:prstGeom>
            <a:solidFill>
              <a:srgbClr val="FF0000"/>
            </a:solidFill>
            <a:ln w="9525">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 name="AutoShape 9"/>
            <p:cNvSpPr>
              <a:spLocks noChangeArrowheads="1"/>
            </p:cNvSpPr>
            <p:nvPr/>
          </p:nvSpPr>
          <p:spPr bwMode="auto">
            <a:xfrm rot="-9049982">
              <a:off x="5580322" y="4822826"/>
              <a:ext cx="684039" cy="149225"/>
            </a:xfrm>
            <a:prstGeom prst="rightArrow">
              <a:avLst>
                <a:gd name="adj1" fmla="val 50000"/>
                <a:gd name="adj2" fmla="val 85904"/>
              </a:avLst>
            </a:prstGeom>
            <a:solidFill>
              <a:srgbClr val="FF0000"/>
            </a:solidFill>
            <a:ln w="9525">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 name="Text Box 10"/>
            <p:cNvSpPr txBox="1">
              <a:spLocks noChangeArrowheads="1"/>
            </p:cNvSpPr>
            <p:nvPr/>
          </p:nvSpPr>
          <p:spPr bwMode="auto">
            <a:xfrm>
              <a:off x="5997522" y="3200400"/>
              <a:ext cx="5082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b="1">
                  <a:solidFill>
                    <a:srgbClr val="FF0000"/>
                  </a:solidFill>
                </a:rPr>
                <a:t>2</a:t>
              </a:r>
              <a:endParaRPr lang="en-US" altLang="zh-CN" b="1">
                <a:solidFill>
                  <a:srgbClr val="FF0000"/>
                </a:solidFill>
              </a:endParaRPr>
            </a:p>
          </p:txBody>
        </p:sp>
        <p:sp>
          <p:nvSpPr>
            <p:cNvPr id="12" name="Text Box 11"/>
            <p:cNvSpPr txBox="1">
              <a:spLocks noChangeArrowheads="1"/>
            </p:cNvSpPr>
            <p:nvPr/>
          </p:nvSpPr>
          <p:spPr bwMode="auto">
            <a:xfrm>
              <a:off x="5387604" y="3886200"/>
              <a:ext cx="5082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b="1">
                  <a:solidFill>
                    <a:srgbClr val="FF0000"/>
                  </a:solidFill>
                </a:rPr>
                <a:t>2</a:t>
              </a:r>
              <a:endParaRPr lang="en-US" altLang="zh-CN" b="1">
                <a:solidFill>
                  <a:srgbClr val="FF0000"/>
                </a:solidFill>
              </a:endParaRPr>
            </a:p>
          </p:txBody>
        </p:sp>
        <p:sp>
          <p:nvSpPr>
            <p:cNvPr id="13" name="Text Box 12"/>
            <p:cNvSpPr txBox="1">
              <a:spLocks noChangeArrowheads="1"/>
            </p:cNvSpPr>
            <p:nvPr/>
          </p:nvSpPr>
          <p:spPr bwMode="auto">
            <a:xfrm>
              <a:off x="4879340" y="4724400"/>
              <a:ext cx="5082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b="1">
                  <a:solidFill>
                    <a:srgbClr val="FF0000"/>
                  </a:solidFill>
                </a:rPr>
                <a:t>2</a:t>
              </a:r>
              <a:endParaRPr lang="en-US" altLang="zh-CN" b="1">
                <a:solidFill>
                  <a:srgbClr val="FF0000"/>
                </a:solidFill>
              </a:endParaRPr>
            </a:p>
          </p:txBody>
        </p:sp>
        <p:sp>
          <p:nvSpPr>
            <p:cNvPr id="14" name="Text Box 13"/>
            <p:cNvSpPr txBox="1">
              <a:spLocks noChangeArrowheads="1"/>
            </p:cNvSpPr>
            <p:nvPr/>
          </p:nvSpPr>
          <p:spPr bwMode="auto">
            <a:xfrm>
              <a:off x="6302481" y="5257800"/>
              <a:ext cx="5082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b="1">
                  <a:solidFill>
                    <a:srgbClr val="FF0000"/>
                  </a:solidFill>
                </a:rPr>
                <a:t>2</a:t>
              </a:r>
              <a:endParaRPr lang="en-US" altLang="zh-CN" b="1">
                <a:solidFill>
                  <a:srgbClr val="FF0000"/>
                </a:solidFill>
              </a:endParaRPr>
            </a:p>
          </p:txBody>
        </p:sp>
      </p:grpSp>
      <p:grpSp>
        <p:nvGrpSpPr>
          <p:cNvPr id="15" name="组合 14"/>
          <p:cNvGrpSpPr/>
          <p:nvPr/>
        </p:nvGrpSpPr>
        <p:grpSpPr>
          <a:xfrm>
            <a:off x="470320" y="2628478"/>
            <a:ext cx="5184299" cy="2693620"/>
            <a:chOff x="2439670" y="3200400"/>
            <a:chExt cx="5184299" cy="2439988"/>
          </a:xfrm>
        </p:grpSpPr>
        <p:sp>
          <p:nvSpPr>
            <p:cNvPr id="16" name="Text Box 4"/>
            <p:cNvSpPr txBox="1">
              <a:spLocks noChangeArrowheads="1"/>
            </p:cNvSpPr>
            <p:nvPr/>
          </p:nvSpPr>
          <p:spPr bwMode="auto">
            <a:xfrm>
              <a:off x="4980993" y="4191000"/>
              <a:ext cx="223636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zh-CN" altLang="zh-CN"/>
            </a:p>
          </p:txBody>
        </p:sp>
        <p:pic>
          <p:nvPicPr>
            <p:cNvPr id="17" name="Picture 9" descr="点电荷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9670" y="3200400"/>
              <a:ext cx="4676034" cy="2439988"/>
            </a:xfrm>
            <a:prstGeom prst="rect">
              <a:avLst/>
            </a:prstGeom>
            <a:noFill/>
            <a:extLst>
              <a:ext uri="{909E8E84-426E-40DD-AFC4-6F175D3DCCD1}">
                <a14:hiddenFill xmlns:a14="http://schemas.microsoft.com/office/drawing/2010/main">
                  <a:solidFill>
                    <a:srgbClr val="FFFFFF"/>
                  </a:solidFill>
                </a14:hiddenFill>
              </a:ext>
            </a:extLst>
          </p:spPr>
        </p:pic>
        <p:sp>
          <p:nvSpPr>
            <p:cNvPr id="18" name="AutoShape 11"/>
            <p:cNvSpPr>
              <a:spLocks noChangeArrowheads="1"/>
            </p:cNvSpPr>
            <p:nvPr/>
          </p:nvSpPr>
          <p:spPr bwMode="auto">
            <a:xfrm>
              <a:off x="5794216" y="3733800"/>
              <a:ext cx="1829753" cy="152400"/>
            </a:xfrm>
            <a:prstGeom prst="rightArrow">
              <a:avLst>
                <a:gd name="adj1" fmla="val 50000"/>
                <a:gd name="adj2" fmla="val 225000"/>
              </a:avLst>
            </a:prstGeom>
            <a:solidFill>
              <a:srgbClr val="FF0000"/>
            </a:solidFill>
            <a:ln w="9525">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9" name="AutoShape 12"/>
            <p:cNvSpPr>
              <a:spLocks noChangeArrowheads="1"/>
            </p:cNvSpPr>
            <p:nvPr/>
          </p:nvSpPr>
          <p:spPr bwMode="auto">
            <a:xfrm rot="-9199393">
              <a:off x="5285952" y="4768850"/>
              <a:ext cx="1001705" cy="107950"/>
            </a:xfrm>
            <a:prstGeom prst="rightArrow">
              <a:avLst>
                <a:gd name="adj1" fmla="val 50000"/>
                <a:gd name="adj2" fmla="val 173897"/>
              </a:avLst>
            </a:prstGeom>
            <a:solidFill>
              <a:srgbClr val="FF0000"/>
            </a:solidFill>
            <a:ln w="9525">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 name="Text Box 13"/>
            <p:cNvSpPr txBox="1">
              <a:spLocks noChangeArrowheads="1"/>
            </p:cNvSpPr>
            <p:nvPr/>
          </p:nvSpPr>
          <p:spPr bwMode="auto">
            <a:xfrm>
              <a:off x="5997522" y="3200400"/>
              <a:ext cx="5082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b="1">
                  <a:solidFill>
                    <a:srgbClr val="FF0000"/>
                  </a:solidFill>
                </a:rPr>
                <a:t>3</a:t>
              </a:r>
              <a:endParaRPr lang="en-US" altLang="zh-CN" b="1">
                <a:solidFill>
                  <a:srgbClr val="FF0000"/>
                </a:solidFill>
              </a:endParaRPr>
            </a:p>
          </p:txBody>
        </p:sp>
        <p:sp>
          <p:nvSpPr>
            <p:cNvPr id="21" name="Text Box 14"/>
            <p:cNvSpPr txBox="1">
              <a:spLocks noChangeArrowheads="1"/>
            </p:cNvSpPr>
            <p:nvPr/>
          </p:nvSpPr>
          <p:spPr bwMode="auto">
            <a:xfrm>
              <a:off x="5387604" y="3886200"/>
              <a:ext cx="5082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b="1">
                  <a:solidFill>
                    <a:srgbClr val="FF0000"/>
                  </a:solidFill>
                </a:rPr>
                <a:t>3</a:t>
              </a:r>
              <a:endParaRPr lang="en-US" altLang="zh-CN" b="1">
                <a:solidFill>
                  <a:srgbClr val="FF0000"/>
                </a:solidFill>
              </a:endParaRPr>
            </a:p>
          </p:txBody>
        </p:sp>
        <p:sp>
          <p:nvSpPr>
            <p:cNvPr id="22" name="Text Box 15"/>
            <p:cNvSpPr txBox="1">
              <a:spLocks noChangeArrowheads="1"/>
            </p:cNvSpPr>
            <p:nvPr/>
          </p:nvSpPr>
          <p:spPr bwMode="auto">
            <a:xfrm>
              <a:off x="4879340" y="4724400"/>
              <a:ext cx="5082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b="1">
                  <a:solidFill>
                    <a:srgbClr val="FF0000"/>
                  </a:solidFill>
                </a:rPr>
                <a:t>3</a:t>
              </a:r>
              <a:endParaRPr lang="en-US" altLang="zh-CN" b="1">
                <a:solidFill>
                  <a:srgbClr val="FF0000"/>
                </a:solidFill>
              </a:endParaRPr>
            </a:p>
          </p:txBody>
        </p:sp>
        <p:sp>
          <p:nvSpPr>
            <p:cNvPr id="23" name="Text Box 16"/>
            <p:cNvSpPr txBox="1">
              <a:spLocks noChangeArrowheads="1"/>
            </p:cNvSpPr>
            <p:nvPr/>
          </p:nvSpPr>
          <p:spPr bwMode="auto">
            <a:xfrm>
              <a:off x="6302481" y="5257800"/>
              <a:ext cx="5082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b="1">
                  <a:solidFill>
                    <a:srgbClr val="FF0000"/>
                  </a:solidFill>
                </a:rPr>
                <a:t>3</a:t>
              </a:r>
              <a:endParaRPr lang="en-US" altLang="zh-CN" b="1">
                <a:solidFill>
                  <a:srgbClr val="FF0000"/>
                </a:solidFill>
              </a:endParaRPr>
            </a:p>
          </p:txBody>
        </p:sp>
      </p:grpSp>
      <p:sp>
        <p:nvSpPr>
          <p:cNvPr id="3" name="TextBox 2"/>
          <p:cNvSpPr txBox="1"/>
          <p:nvPr/>
        </p:nvSpPr>
        <p:spPr>
          <a:xfrm>
            <a:off x="5883280" y="4437476"/>
            <a:ext cx="5832648" cy="2062103"/>
          </a:xfrm>
          <a:prstGeom prst="rect">
            <a:avLst/>
          </a:prstGeom>
          <a:noFill/>
        </p:spPr>
        <p:txBody>
          <a:bodyPr wrap="square" rtlCol="0">
            <a:spAutoFit/>
          </a:bodyPr>
          <a:lstStyle/>
          <a:p>
            <a:pPr>
              <a:lnSpc>
                <a:spcPct val="200000"/>
              </a:lnSpc>
            </a:pPr>
            <a:r>
              <a:rPr lang="zh-CN" altLang="en-US" sz="32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在</a:t>
            </a:r>
            <a:r>
              <a:rPr lang="en-US" altLang="zh-CN" sz="32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a:t>
            </a:r>
            <a:r>
              <a:rPr lang="zh-CN" altLang="en-US" sz="32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点：</a:t>
            </a:r>
            <a:r>
              <a:rPr lang="en-US" altLang="zh-CN" sz="32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F</a:t>
            </a:r>
            <a:r>
              <a:rPr lang="en-US" altLang="zh-CN" sz="3200" b="1" baseline="-2500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a:t>
            </a:r>
            <a:r>
              <a:rPr lang="en-US" altLang="zh-CN" sz="32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/q=2F</a:t>
            </a:r>
            <a:r>
              <a:rPr lang="en-US" altLang="zh-CN" sz="3200" b="1" baseline="-2500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a:t>
            </a:r>
            <a:r>
              <a:rPr lang="en-US" altLang="zh-CN" sz="32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/2q=···</a:t>
            </a:r>
            <a:r>
              <a:rPr lang="en-US" altLang="zh-CN" sz="3200" b="1" dirty="0" err="1"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nF</a:t>
            </a:r>
            <a:r>
              <a:rPr lang="en-US" altLang="zh-CN" sz="3200" b="1" baseline="-25000" dirty="0" err="1"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a:t>
            </a:r>
            <a:r>
              <a:rPr lang="en-US" altLang="zh-CN" sz="32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3200" b="1" dirty="0" err="1"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nq</a:t>
            </a:r>
            <a:endParaRPr lang="en-US" altLang="zh-CN" sz="32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a:p>
            <a:pPr>
              <a:lnSpc>
                <a:spcPct val="200000"/>
              </a:lnSpc>
            </a:pPr>
            <a:r>
              <a:rPr lang="zh-CN" altLang="en-US" sz="32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在</a:t>
            </a:r>
            <a:r>
              <a:rPr lang="en-US" altLang="zh-CN" sz="32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B</a:t>
            </a:r>
            <a:r>
              <a:rPr lang="zh-CN" altLang="en-US" sz="32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点</a:t>
            </a:r>
            <a:r>
              <a:rPr lang="zh-CN" altLang="en-US" sz="32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32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F</a:t>
            </a:r>
            <a:r>
              <a:rPr lang="en-US" altLang="zh-CN" sz="3200" b="1" baseline="-2500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B</a:t>
            </a:r>
            <a:r>
              <a:rPr lang="en-US" altLang="zh-CN" sz="32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/q=2F</a:t>
            </a:r>
            <a:r>
              <a:rPr lang="en-US" altLang="zh-CN" sz="3200" b="1" baseline="-25000"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B</a:t>
            </a:r>
            <a:r>
              <a:rPr lang="en-US" altLang="zh-CN" sz="32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/2q=···</a:t>
            </a:r>
            <a:r>
              <a:rPr lang="en-US" altLang="zh-CN" sz="3200" b="1" dirty="0" err="1"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nF</a:t>
            </a:r>
            <a:r>
              <a:rPr lang="en-US" altLang="zh-CN" sz="3200" b="1" baseline="-25000" dirty="0" err="1"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B</a:t>
            </a:r>
            <a:r>
              <a:rPr lang="en-US" altLang="zh-CN" sz="3200" b="1" dirty="0"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3200" b="1" dirty="0" err="1" smtClean="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nq</a:t>
            </a:r>
            <a:endParaRPr lang="zh-CN" altLang="en-US" sz="32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27" name="组合 26"/>
          <p:cNvGrpSpPr/>
          <p:nvPr/>
        </p:nvGrpSpPr>
        <p:grpSpPr>
          <a:xfrm>
            <a:off x="1223674" y="5339439"/>
            <a:ext cx="1584176" cy="504056"/>
            <a:chOff x="770583" y="5301208"/>
            <a:chExt cx="1584176" cy="504056"/>
          </a:xfrm>
        </p:grpSpPr>
        <p:sp>
          <p:nvSpPr>
            <p:cNvPr id="25" name="矩形 24"/>
            <p:cNvSpPr/>
            <p:nvPr/>
          </p:nvSpPr>
          <p:spPr>
            <a:xfrm>
              <a:off x="770583" y="5301208"/>
              <a:ext cx="1584176" cy="504056"/>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890897" y="5353181"/>
              <a:ext cx="1359920" cy="400110"/>
            </a:xfrm>
            <a:prstGeom prst="rect">
              <a:avLst/>
            </a:prstGeom>
            <a:noFill/>
          </p:spPr>
          <p:txBody>
            <a:bodyPr wrap="square" rtlCol="0">
              <a:spAutoFit/>
            </a:bodyPr>
            <a:lstStyle/>
            <a:p>
              <a:r>
                <a:rPr lang="zh-CN" altLang="en-US" sz="2000" dirty="0" smtClean="0">
                  <a:solidFill>
                    <a:srgbClr val="FF0000"/>
                  </a:solidFill>
                  <a:latin typeface="黑体" panose="02010609060101010101" pitchFamily="49" charset="-122"/>
                  <a:ea typeface="黑体" panose="02010609060101010101" pitchFamily="49" charset="-122"/>
                </a:rPr>
                <a:t>增加电量</a:t>
              </a:r>
              <a:endParaRPr lang="zh-CN" altLang="en-US" sz="2000" dirty="0">
                <a:solidFill>
                  <a:srgbClr val="FF0000"/>
                </a:solidFill>
                <a:latin typeface="黑体" panose="02010609060101010101" pitchFamily="49" charset="-122"/>
                <a:ea typeface="黑体" panose="02010609060101010101" pitchFamily="49" charset="-122"/>
              </a:endParaRPr>
            </a:p>
          </p:txBody>
        </p:sp>
      </p:grpSp>
      <p:sp>
        <p:nvSpPr>
          <p:cNvPr id="24" name="文本框 23"/>
          <p:cNvSpPr txBox="1"/>
          <p:nvPr/>
        </p:nvSpPr>
        <p:spPr>
          <a:xfrm>
            <a:off x="50165" y="573405"/>
            <a:ext cx="11840210" cy="1814830"/>
          </a:xfrm>
          <a:prstGeom prst="rect">
            <a:avLst/>
          </a:prstGeom>
          <a:noFill/>
        </p:spPr>
        <p:txBody>
          <a:bodyPr wrap="square" rtlCol="0" anchor="t">
            <a:spAutoFit/>
          </a:bodyPr>
          <a:p>
            <a:r>
              <a:rPr lang="zh-CN" altLang="en-US" sz="2800" b="1" dirty="0" smtClean="0">
                <a:solidFill>
                  <a:srgbClr val="0000FF"/>
                </a:solidFill>
                <a:sym typeface="+mn-ea"/>
              </a:rPr>
              <a:t>问题探究</a:t>
            </a:r>
            <a:r>
              <a:rPr lang="zh-CN" altLang="en-US" sz="2800" dirty="0">
                <a:solidFill>
                  <a:srgbClr val="0033CC"/>
                </a:solidFill>
                <a:ea typeface="黑体" panose="02010609060101010101" pitchFamily="49" charset="-122"/>
                <a:sym typeface="+mn-ea"/>
              </a:rPr>
              <a:t>2</a:t>
            </a:r>
            <a:r>
              <a:rPr lang="zh-CN" altLang="en-US" sz="2800" b="1" dirty="0" smtClean="0">
                <a:solidFill>
                  <a:srgbClr val="0000FF"/>
                </a:solidFill>
                <a:sym typeface="+mn-ea"/>
              </a:rPr>
              <a:t>：电荷Q周围存在电场，把试探电荷q放入电场中A、B两点，电荷q要受到电场力F</a:t>
            </a:r>
            <a:r>
              <a:rPr lang="zh-CN" altLang="en-US" sz="2800" b="1" baseline="-25000" dirty="0" smtClean="0">
                <a:solidFill>
                  <a:srgbClr val="0000FF"/>
                </a:solidFill>
                <a:sym typeface="+mn-ea"/>
              </a:rPr>
              <a:t>A</a:t>
            </a:r>
            <a:r>
              <a:rPr lang="zh-CN" altLang="en-US" sz="2800" b="1" dirty="0" smtClean="0">
                <a:solidFill>
                  <a:srgbClr val="0000FF"/>
                </a:solidFill>
                <a:sym typeface="+mn-ea"/>
              </a:rPr>
              <a:t>、F</a:t>
            </a:r>
            <a:r>
              <a:rPr lang="zh-CN" altLang="en-US" sz="2800" b="1" baseline="-25000" dirty="0" smtClean="0">
                <a:solidFill>
                  <a:srgbClr val="0000FF"/>
                </a:solidFill>
                <a:sym typeface="+mn-ea"/>
              </a:rPr>
              <a:t>B</a:t>
            </a:r>
            <a:r>
              <a:rPr lang="zh-CN" altLang="en-US" sz="2800" b="1" dirty="0" smtClean="0">
                <a:solidFill>
                  <a:srgbClr val="0000FF"/>
                </a:solidFill>
                <a:sym typeface="+mn-ea"/>
              </a:rPr>
              <a:t>的作用，反映了电场具有力的性质。电荷q在A、B两点受到的作用力F</a:t>
            </a:r>
            <a:r>
              <a:rPr lang="zh-CN" altLang="en-US" sz="2800" b="1" baseline="-25000" dirty="0" smtClean="0">
                <a:solidFill>
                  <a:srgbClr val="0000FF"/>
                </a:solidFill>
                <a:sym typeface="+mn-ea"/>
              </a:rPr>
              <a:t>A</a:t>
            </a:r>
            <a:r>
              <a:rPr lang="zh-CN" altLang="en-US" sz="2800" b="1" dirty="0" smtClean="0">
                <a:solidFill>
                  <a:srgbClr val="0000FF"/>
                </a:solidFill>
                <a:sym typeface="+mn-ea"/>
              </a:rPr>
              <a:t>、F</a:t>
            </a:r>
            <a:r>
              <a:rPr lang="zh-CN" altLang="en-US" sz="2800" b="1" baseline="-25000" dirty="0" smtClean="0">
                <a:solidFill>
                  <a:srgbClr val="0000FF"/>
                </a:solidFill>
                <a:sym typeface="+mn-ea"/>
              </a:rPr>
              <a:t>B</a:t>
            </a:r>
            <a:r>
              <a:rPr lang="zh-CN" altLang="en-US" sz="2800" b="1" dirty="0" smtClean="0">
                <a:solidFill>
                  <a:srgbClr val="0000FF"/>
                </a:solidFill>
                <a:sym typeface="+mn-ea"/>
              </a:rPr>
              <a:t>大小是否相等？</a:t>
            </a:r>
            <a:r>
              <a:rPr lang="zh-CN" altLang="en-US" sz="2800" b="1" dirty="0" smtClean="0">
                <a:solidFill>
                  <a:srgbClr val="0000FF"/>
                </a:solidFill>
                <a:sym typeface="+mn-ea"/>
              </a:rPr>
              <a:t> 在A点或B点换上2q、3q的电荷,所受的作用力大小是否相等？</a:t>
            </a:r>
            <a:endParaRPr lang="zh-CN" altLang="en-US" sz="2800" b="1" dirty="0" smtClean="0">
              <a:solidFill>
                <a:srgbClr val="0000FF"/>
              </a:solidFill>
            </a:endParaRPr>
          </a:p>
        </p:txBody>
      </p:sp>
      <p:sp>
        <p:nvSpPr>
          <p:cNvPr id="28" name="Text Box 8"/>
          <p:cNvSpPr txBox="1">
            <a:spLocks noChangeArrowheads="1"/>
          </p:cNvSpPr>
          <p:nvPr/>
        </p:nvSpPr>
        <p:spPr bwMode="auto">
          <a:xfrm>
            <a:off x="0" y="0"/>
            <a:ext cx="2287905"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800" b="1" dirty="0">
                <a:solidFill>
                  <a:srgbClr val="FFFF00"/>
                </a:solidFill>
                <a:latin typeface="黑体" panose="02010609060101010101" pitchFamily="49" charset="-122"/>
                <a:ea typeface="黑体" panose="02010609060101010101" pitchFamily="49" charset="-122"/>
              </a:rPr>
              <a:t>课堂探究</a:t>
            </a:r>
            <a:endParaRPr lang="zh-CN" altLang="en-US" sz="2800" b="1" dirty="0">
              <a:solidFill>
                <a:srgbClr val="FFFF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7"/>
                    </p:tgtEl>
                  </p:cond>
                </p:stCondLst>
                <p:endSync evt="end" delay="0">
                  <p:rtn val="all"/>
                </p:endSync>
                <p:childTnLst>
                  <p:par>
                    <p:cTn id="14" fill="hold">
                      <p:stCondLst>
                        <p:cond delay="0"/>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childTnLst>
              </p:cTn>
              <p:nextCondLst>
                <p:cond evt="onClick" delay="0">
                  <p:tgtEl>
                    <p:spTgt spid="27"/>
                  </p:tgtEl>
                </p:cond>
              </p:nextCondLst>
            </p:seq>
          </p:childTnLst>
        </p:cTn>
      </p:par>
    </p:tnLst>
    <p:bldLst>
      <p:bldP spid="8" grpId="0" bldLvl="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 Box 5"/>
          <p:cNvSpPr txBox="1">
            <a:spLocks noChangeArrowheads="1"/>
          </p:cNvSpPr>
          <p:nvPr/>
        </p:nvSpPr>
        <p:spPr bwMode="auto">
          <a:xfrm>
            <a:off x="4980993" y="5213985"/>
            <a:ext cx="223636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zh-CN" altLang="zh-CN"/>
          </a:p>
        </p:txBody>
      </p:sp>
      <p:sp>
        <p:nvSpPr>
          <p:cNvPr id="17425" name="Text Box 17"/>
          <p:cNvSpPr txBox="1">
            <a:spLocks noChangeArrowheads="1"/>
          </p:cNvSpPr>
          <p:nvPr/>
        </p:nvSpPr>
        <p:spPr bwMode="auto">
          <a:xfrm>
            <a:off x="194310" y="1196975"/>
            <a:ext cx="11327130" cy="138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zh-CN"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1.</a:t>
            </a: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定义</a:t>
            </a:r>
            <a:r>
              <a:rPr lang="zh-CN" altLang="en-US" sz="28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sym typeface="+mn-ea"/>
              </a:rPr>
              <a:t>描述电场力的性质的物理量，在静电场中不随时间而变化。大小等于</a:t>
            </a: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放入电场中某点的电荷所受的静电力</a:t>
            </a:r>
            <a:r>
              <a:rPr lang="en-US" altLang="zh-CN" sz="2800" b="1" i="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F</a:t>
            </a: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跟它的电荷量</a:t>
            </a:r>
            <a:r>
              <a:rPr lang="en-US" altLang="zh-CN" sz="2800" b="1" i="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q</a:t>
            </a: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的比值，叫做该点的电场强度，简称场强。</a:t>
            </a:r>
            <a:endPar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426" name="Text Box 18"/>
          <p:cNvSpPr txBox="1">
            <a:spLocks noChangeArrowheads="1"/>
          </p:cNvSpPr>
          <p:nvPr/>
        </p:nvSpPr>
        <p:spPr bwMode="auto">
          <a:xfrm>
            <a:off x="194519" y="3212148"/>
            <a:ext cx="213878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zh-CN"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定义式</a:t>
            </a:r>
            <a:r>
              <a:rPr lang="zh-CN" altLang="en-US" sz="28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427" name="Text Box 19"/>
          <p:cNvSpPr txBox="1">
            <a:spLocks noChangeArrowheads="1"/>
          </p:cNvSpPr>
          <p:nvPr/>
        </p:nvSpPr>
        <p:spPr bwMode="auto">
          <a:xfrm>
            <a:off x="194519" y="4292304"/>
            <a:ext cx="480308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zh-CN"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单位</a:t>
            </a:r>
            <a:r>
              <a:rPr lang="zh-CN" altLang="en-US" sz="28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牛</a:t>
            </a:r>
            <a:r>
              <a:rPr lang="en-US" altLang="zh-CN"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库；即  </a:t>
            </a:r>
            <a:r>
              <a:rPr lang="en-US" altLang="zh-CN"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N/C</a:t>
            </a:r>
            <a:endParaRPr lang="en-US" altLang="zh-CN"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428" name="Text Box 20"/>
          <p:cNvSpPr txBox="1">
            <a:spLocks noChangeArrowheads="1"/>
          </p:cNvSpPr>
          <p:nvPr/>
        </p:nvSpPr>
        <p:spPr bwMode="auto">
          <a:xfrm>
            <a:off x="188417" y="4921597"/>
            <a:ext cx="1128559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4.</a:t>
            </a: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方向</a:t>
            </a:r>
            <a:r>
              <a:rPr lang="zh-CN" altLang="en-US" sz="28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规定电场中某点的电场强度的方向跟正电荷在该点所受静电力的方向相同。（与负电荷的受力方向相反）</a:t>
            </a:r>
            <a:endPar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429" name="Text Box 21"/>
          <p:cNvSpPr txBox="1">
            <a:spLocks noChangeArrowheads="1"/>
          </p:cNvSpPr>
          <p:nvPr/>
        </p:nvSpPr>
        <p:spPr bwMode="auto">
          <a:xfrm>
            <a:off x="262890" y="6039485"/>
            <a:ext cx="6698615"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zh-CN"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5.</a:t>
            </a: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特性：（</a:t>
            </a:r>
            <a:r>
              <a:rPr lang="en-US" altLang="zh-CN"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1</a:t>
            </a: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）矢量性（</a:t>
            </a:r>
            <a:r>
              <a:rPr lang="en-US" altLang="zh-CN"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）固有性</a:t>
            </a:r>
            <a:endParaRPr lang="zh-CN" altLang="en-US" sz="28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graphicFrame>
        <p:nvGraphicFramePr>
          <p:cNvPr id="17431" name="Object 23"/>
          <p:cNvGraphicFramePr>
            <a:graphicFrameLocks noChangeAspect="1"/>
          </p:cNvGraphicFramePr>
          <p:nvPr/>
        </p:nvGraphicFramePr>
        <p:xfrm>
          <a:off x="2930208" y="3031490"/>
          <a:ext cx="1427162" cy="1008063"/>
        </p:xfrm>
        <a:graphic>
          <a:graphicData uri="http://schemas.openxmlformats.org/presentationml/2006/ole">
            <mc:AlternateContent xmlns:mc="http://schemas.openxmlformats.org/markup-compatibility/2006">
              <mc:Choice xmlns:v="urn:schemas-microsoft-com:vml" Requires="v">
                <p:oleObj spid="_x0000_s2049" name="Equation" r:id="rId1" imgW="10668000" imgH="10058400" progId="Equation.DSMT4">
                  <p:embed/>
                </p:oleObj>
              </mc:Choice>
              <mc:Fallback>
                <p:oleObj name="Equation" r:id="rId1" imgW="10668000" imgH="10058400" progId="Equation.DSMT4">
                  <p:embed/>
                  <p:pic>
                    <p:nvPicPr>
                      <p:cNvPr id="0" name="图片 2048"/>
                      <p:cNvPicPr>
                        <a:picLocks noChangeAspect="1"/>
                      </p:cNvPicPr>
                      <p:nvPr/>
                    </p:nvPicPr>
                    <p:blipFill>
                      <a:blip r:embed="rId2"/>
                      <a:stretch>
                        <a:fillRect/>
                      </a:stretch>
                    </p:blipFill>
                    <p:spPr>
                      <a:xfrm>
                        <a:off x="2930208" y="3031490"/>
                        <a:ext cx="1427162" cy="1008063"/>
                      </a:xfrm>
                      <a:prstGeom prst="rect">
                        <a:avLst/>
                      </a:prstGeom>
                      <a:solidFill>
                        <a:srgbClr val="FFFF00"/>
                      </a:solidFill>
                      <a:ln w="9525">
                        <a:noFill/>
                      </a:ln>
                    </p:spPr>
                  </p:pic>
                </p:oleObj>
              </mc:Fallback>
            </mc:AlternateContent>
          </a:graphicData>
        </a:graphic>
      </p:graphicFrame>
      <p:sp>
        <p:nvSpPr>
          <p:cNvPr id="17432" name="Text Box 24"/>
          <p:cNvSpPr txBox="1">
            <a:spLocks noChangeArrowheads="1"/>
          </p:cNvSpPr>
          <p:nvPr/>
        </p:nvSpPr>
        <p:spPr bwMode="auto">
          <a:xfrm>
            <a:off x="5523111" y="3208547"/>
            <a:ext cx="360861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zh-CN" altLang="en-US" sz="2800" b="1" dirty="0">
                <a:solidFill>
                  <a:srgbClr val="FF0000"/>
                </a:solidFill>
                <a:latin typeface="黑体" panose="02010609060101010101" pitchFamily="49" charset="-122"/>
                <a:ea typeface="黑体" panose="02010609060101010101" pitchFamily="49" charset="-122"/>
              </a:rPr>
              <a:t>（适用于任何电场）</a:t>
            </a:r>
            <a:endParaRPr lang="zh-CN" altLang="en-US" sz="2800" b="1" dirty="0">
              <a:solidFill>
                <a:srgbClr val="FF0000"/>
              </a:solidFill>
              <a:latin typeface="黑体" panose="02010609060101010101" pitchFamily="49" charset="-122"/>
              <a:ea typeface="黑体" panose="02010609060101010101" pitchFamily="49" charset="-122"/>
            </a:endParaRPr>
          </a:p>
        </p:txBody>
      </p:sp>
      <p:sp>
        <p:nvSpPr>
          <p:cNvPr id="2" name="TextBox 1"/>
          <p:cNvSpPr txBox="1"/>
          <p:nvPr/>
        </p:nvSpPr>
        <p:spPr>
          <a:xfrm>
            <a:off x="194310" y="616585"/>
            <a:ext cx="3246755" cy="583565"/>
          </a:xfrm>
          <a:prstGeom prst="rect">
            <a:avLst/>
          </a:prstGeom>
          <a:noFill/>
        </p:spPr>
        <p:txBody>
          <a:bodyPr wrap="square" rtlCol="0">
            <a:spAutoFit/>
          </a:bodyPr>
          <a:lstStyle/>
          <a:p>
            <a:r>
              <a:rPr lang="zh-CN" altLang="en-US" sz="3200" b="1" dirty="0" smtClean="0">
                <a:solidFill>
                  <a:srgbClr val="FF0000"/>
                </a:solidFill>
                <a:latin typeface="黑体" panose="02010609060101010101" pitchFamily="49" charset="-122"/>
                <a:ea typeface="黑体" panose="02010609060101010101" pitchFamily="49" charset="-122"/>
              </a:rPr>
              <a:t>二、 电场强度</a:t>
            </a:r>
            <a:endParaRPr lang="zh-CN" altLang="en-US" sz="3200" b="1" dirty="0">
              <a:solidFill>
                <a:srgbClr val="FF0000"/>
              </a:solidFill>
              <a:latin typeface="黑体" panose="02010609060101010101" pitchFamily="49" charset="-122"/>
              <a:ea typeface="黑体" panose="02010609060101010101" pitchFamily="49" charset="-122"/>
            </a:endParaRPr>
          </a:p>
        </p:txBody>
      </p:sp>
      <p:sp>
        <p:nvSpPr>
          <p:cNvPr id="3" name="Text Box 24"/>
          <p:cNvSpPr txBox="1">
            <a:spLocks noChangeArrowheads="1"/>
          </p:cNvSpPr>
          <p:nvPr/>
        </p:nvSpPr>
        <p:spPr bwMode="auto">
          <a:xfrm>
            <a:off x="7106801" y="5388502"/>
            <a:ext cx="3608614"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spcBef>
                <a:spcPct val="50000"/>
              </a:spcBef>
            </a:pPr>
            <a:r>
              <a:rPr lang="zh-CN" altLang="en-US" sz="2800" b="1" dirty="0">
                <a:solidFill>
                  <a:srgbClr val="FF0000"/>
                </a:solidFill>
                <a:latin typeface="黑体" panose="02010609060101010101" pitchFamily="49" charset="-122"/>
                <a:ea typeface="黑体" panose="02010609060101010101" pitchFamily="49" charset="-122"/>
              </a:rPr>
              <a:t>（正同负反）</a:t>
            </a:r>
            <a:endParaRPr lang="zh-CN" altLang="en-US" sz="2800" b="1"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25"/>
                                        </p:tgtEl>
                                        <p:attrNameLst>
                                          <p:attrName>style.visibility</p:attrName>
                                        </p:attrNameLst>
                                      </p:cBhvr>
                                      <p:to>
                                        <p:strVal val="visible"/>
                                      </p:to>
                                    </p:set>
                                    <p:animEffect transition="in" filter="blinds(horizontal)">
                                      <p:cBhvr>
                                        <p:cTn id="7" dur="500"/>
                                        <p:tgtEl>
                                          <p:spTgt spid="1742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426"/>
                                        </p:tgtEl>
                                        <p:attrNameLst>
                                          <p:attrName>style.visibility</p:attrName>
                                        </p:attrNameLst>
                                      </p:cBhvr>
                                      <p:to>
                                        <p:strVal val="visible"/>
                                      </p:to>
                                    </p:set>
                                    <p:animEffect transition="in" filter="blinds(horizontal)">
                                      <p:cBhvr>
                                        <p:cTn id="12" dur="500"/>
                                        <p:tgtEl>
                                          <p:spTgt spid="1742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7431"/>
                                        </p:tgtEl>
                                        <p:attrNameLst>
                                          <p:attrName>style.visibility</p:attrName>
                                        </p:attrNameLst>
                                      </p:cBhvr>
                                      <p:to>
                                        <p:strVal val="visible"/>
                                      </p:to>
                                    </p:set>
                                    <p:anim calcmode="lin" valueType="num">
                                      <p:cBhvr>
                                        <p:cTn id="17" dur="500" fill="hold"/>
                                        <p:tgtEl>
                                          <p:spTgt spid="17431"/>
                                        </p:tgtEl>
                                        <p:attrNameLst>
                                          <p:attrName>ppt_w</p:attrName>
                                        </p:attrNameLst>
                                      </p:cBhvr>
                                      <p:tavLst>
                                        <p:tav tm="0">
                                          <p:val>
                                            <p:fltVal val="0"/>
                                          </p:val>
                                        </p:tav>
                                        <p:tav tm="100000">
                                          <p:val>
                                            <p:strVal val="#ppt_w"/>
                                          </p:val>
                                        </p:tav>
                                      </p:tavLst>
                                    </p:anim>
                                    <p:anim calcmode="lin" valueType="num">
                                      <p:cBhvr>
                                        <p:cTn id="18" dur="500" fill="hold"/>
                                        <p:tgtEl>
                                          <p:spTgt spid="17431"/>
                                        </p:tgtEl>
                                        <p:attrNameLst>
                                          <p:attrName>ppt_h</p:attrName>
                                        </p:attrNameLst>
                                      </p:cBhvr>
                                      <p:tavLst>
                                        <p:tav tm="0">
                                          <p:val>
                                            <p:fltVal val="0"/>
                                          </p:val>
                                        </p:tav>
                                        <p:tav tm="100000">
                                          <p:val>
                                            <p:strVal val="#ppt_h"/>
                                          </p:val>
                                        </p:tav>
                                      </p:tavLst>
                                    </p:anim>
                                    <p:animEffect transition="in" filter="fade">
                                      <p:cBhvr>
                                        <p:cTn id="19" dur="500"/>
                                        <p:tgtEl>
                                          <p:spTgt spid="1743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7432"/>
                                        </p:tgtEl>
                                        <p:attrNameLst>
                                          <p:attrName>style.visibility</p:attrName>
                                        </p:attrNameLst>
                                      </p:cBhvr>
                                      <p:to>
                                        <p:strVal val="visible"/>
                                      </p:to>
                                    </p:set>
                                    <p:anim calcmode="lin" valueType="num">
                                      <p:cBhvr additive="base">
                                        <p:cTn id="24" dur="500" fill="hold"/>
                                        <p:tgtEl>
                                          <p:spTgt spid="17432"/>
                                        </p:tgtEl>
                                        <p:attrNameLst>
                                          <p:attrName>ppt_x</p:attrName>
                                        </p:attrNameLst>
                                      </p:cBhvr>
                                      <p:tavLst>
                                        <p:tav tm="0">
                                          <p:val>
                                            <p:strVal val="1+#ppt_w/2"/>
                                          </p:val>
                                        </p:tav>
                                        <p:tav tm="100000">
                                          <p:val>
                                            <p:strVal val="#ppt_x"/>
                                          </p:val>
                                        </p:tav>
                                      </p:tavLst>
                                    </p:anim>
                                    <p:anim calcmode="lin" valueType="num">
                                      <p:cBhvr additive="base">
                                        <p:cTn id="25" dur="500" fill="hold"/>
                                        <p:tgtEl>
                                          <p:spTgt spid="1743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7427"/>
                                        </p:tgtEl>
                                        <p:attrNameLst>
                                          <p:attrName>style.visibility</p:attrName>
                                        </p:attrNameLst>
                                      </p:cBhvr>
                                      <p:to>
                                        <p:strVal val="visible"/>
                                      </p:to>
                                    </p:set>
                                    <p:animEffect transition="in" filter="blinds(horizontal)">
                                      <p:cBhvr>
                                        <p:cTn id="30" dur="500"/>
                                        <p:tgtEl>
                                          <p:spTgt spid="17427"/>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7428"/>
                                        </p:tgtEl>
                                        <p:attrNameLst>
                                          <p:attrName>style.visibility</p:attrName>
                                        </p:attrNameLst>
                                      </p:cBhvr>
                                      <p:to>
                                        <p:strVal val="visible"/>
                                      </p:to>
                                    </p:set>
                                    <p:animEffect transition="in" filter="blinds(horizontal)">
                                      <p:cBhvr>
                                        <p:cTn id="35" dur="500"/>
                                        <p:tgtEl>
                                          <p:spTgt spid="1742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additive="base">
                                        <p:cTn id="40" dur="500" fill="hold"/>
                                        <p:tgtEl>
                                          <p:spTgt spid="3"/>
                                        </p:tgtEl>
                                        <p:attrNameLst>
                                          <p:attrName>ppt_x</p:attrName>
                                        </p:attrNameLst>
                                      </p:cBhvr>
                                      <p:tavLst>
                                        <p:tav tm="0">
                                          <p:val>
                                            <p:strVal val="1+#ppt_w/2"/>
                                          </p:val>
                                        </p:tav>
                                        <p:tav tm="100000">
                                          <p:val>
                                            <p:strVal val="#ppt_x"/>
                                          </p:val>
                                        </p:tav>
                                      </p:tavLst>
                                    </p:anim>
                                    <p:anim calcmode="lin" valueType="num">
                                      <p:cBhvr additive="base">
                                        <p:cTn id="4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7429"/>
                                        </p:tgtEl>
                                        <p:attrNameLst>
                                          <p:attrName>style.visibility</p:attrName>
                                        </p:attrNameLst>
                                      </p:cBhvr>
                                      <p:to>
                                        <p:strVal val="visible"/>
                                      </p:to>
                                    </p:set>
                                    <p:anim calcmode="lin" valueType="num">
                                      <p:cBhvr additive="base">
                                        <p:cTn id="46" dur="500" fill="hold"/>
                                        <p:tgtEl>
                                          <p:spTgt spid="17429"/>
                                        </p:tgtEl>
                                        <p:attrNameLst>
                                          <p:attrName>ppt_x</p:attrName>
                                        </p:attrNameLst>
                                      </p:cBhvr>
                                      <p:tavLst>
                                        <p:tav tm="0">
                                          <p:val>
                                            <p:strVal val="#ppt_x"/>
                                          </p:val>
                                        </p:tav>
                                        <p:tav tm="100000">
                                          <p:val>
                                            <p:strVal val="#ppt_x"/>
                                          </p:val>
                                        </p:tav>
                                      </p:tavLst>
                                    </p:anim>
                                    <p:anim calcmode="lin" valueType="num">
                                      <p:cBhvr additive="base">
                                        <p:cTn id="47" dur="500" fill="hold"/>
                                        <p:tgtEl>
                                          <p:spTgt spid="174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5" grpId="0" bldLvl="0" animBg="1"/>
      <p:bldP spid="17426" grpId="0" bldLvl="0" animBg="1"/>
      <p:bldP spid="17427" grpId="0" bldLvl="0" animBg="1"/>
      <p:bldP spid="17428" grpId="0" bldLvl="0" animBg="1"/>
      <p:bldP spid="17432" grpId="0" bldLvl="0" animBg="1"/>
      <p:bldP spid="3" grpId="0" bldLvl="0" animBg="1"/>
      <p:bldP spid="17429" grpId="0" bldLvl="0" animBg="1"/>
      <p:bldP spid="17429" grpId="1" animBg="1"/>
    </p:bldLst>
  </p:timing>
</p:sld>
</file>

<file path=ppt/tags/tag1.xml><?xml version="1.0" encoding="utf-8"?>
<p:tagLst xmlns:p="http://schemas.openxmlformats.org/presentationml/2006/main">
  <p:tag name="AS_UNIQUEID" val="24"/>
</p:tagLst>
</file>

<file path=ppt/tags/tag10.xml><?xml version="1.0" encoding="utf-8"?>
<p:tagLst xmlns:p="http://schemas.openxmlformats.org/presentationml/2006/main">
  <p:tag name="AS_UNIQUEID" val="62"/>
</p:tagLst>
</file>

<file path=ppt/tags/tag11.xml><?xml version="1.0" encoding="utf-8"?>
<p:tagLst xmlns:p="http://schemas.openxmlformats.org/presentationml/2006/main">
  <p:tag name="AS_UNIQUEID" val="63"/>
</p:tagLst>
</file>

<file path=ppt/tags/tag12.xml><?xml version="1.0" encoding="utf-8"?>
<p:tagLst xmlns:p="http://schemas.openxmlformats.org/presentationml/2006/main">
  <p:tag name="AS_UNIQUEID" val="24"/>
</p:tagLst>
</file>

<file path=ppt/tags/tag13.xml><?xml version="1.0" encoding="utf-8"?>
<p:tagLst xmlns:p="http://schemas.openxmlformats.org/presentationml/2006/main">
  <p:tag name="AS_UNIQUEID" val="28"/>
</p:tagLst>
</file>

<file path=ppt/tags/tag14.xml><?xml version="1.0" encoding="utf-8"?>
<p:tagLst xmlns:p="http://schemas.openxmlformats.org/presentationml/2006/main">
  <p:tag name="AS_UNIQUEID" val="29"/>
</p:tagLst>
</file>

<file path=ppt/tags/tag15.xml><?xml version="1.0" encoding="utf-8"?>
<p:tagLst xmlns:p="http://schemas.openxmlformats.org/presentationml/2006/main">
  <p:tag name="AS_UNIQUEID" val="30"/>
</p:tagLst>
</file>

<file path=ppt/tags/tag16.xml><?xml version="1.0" encoding="utf-8"?>
<p:tagLst xmlns:p="http://schemas.openxmlformats.org/presentationml/2006/main">
  <p:tag name="AS_UNIQUEID" val="31"/>
</p:tagLst>
</file>

<file path=ppt/tags/tag17.xml><?xml version="1.0" encoding="utf-8"?>
<p:tagLst xmlns:p="http://schemas.openxmlformats.org/presentationml/2006/main">
  <p:tag name="AS_UNIQUEID" val="32"/>
</p:tagLst>
</file>

<file path=ppt/tags/tag18.xml><?xml version="1.0" encoding="utf-8"?>
<p:tagLst xmlns:p="http://schemas.openxmlformats.org/presentationml/2006/main">
  <p:tag name="AS_UNIQUEID" val="33"/>
</p:tagLst>
</file>

<file path=ppt/tags/tag19.xml><?xml version="1.0" encoding="utf-8"?>
<p:tagLst xmlns:p="http://schemas.openxmlformats.org/presentationml/2006/main">
  <p:tag name="AS_UNIQUEID" val="34"/>
</p:tagLst>
</file>

<file path=ppt/tags/tag2.xml><?xml version="1.0" encoding="utf-8"?>
<p:tagLst xmlns:p="http://schemas.openxmlformats.org/presentationml/2006/main">
  <p:tag name="AS_UNIQUEID" val="54"/>
</p:tagLst>
</file>

<file path=ppt/tags/tag20.xml><?xml version="1.0" encoding="utf-8"?>
<p:tagLst xmlns:p="http://schemas.openxmlformats.org/presentationml/2006/main">
  <p:tag name="AS_UNIQUEID" val="35"/>
</p:tagLst>
</file>

<file path=ppt/tags/tag21.xml><?xml version="1.0" encoding="utf-8"?>
<p:tagLst xmlns:p="http://schemas.openxmlformats.org/presentationml/2006/main">
  <p:tag name="AS_UNIQUEID" val="36"/>
</p:tagLst>
</file>

<file path=ppt/tags/tag22.xml><?xml version="1.0" encoding="utf-8"?>
<p:tagLst xmlns:p="http://schemas.openxmlformats.org/presentationml/2006/main">
  <p:tag name="AS_UNIQUEID" val="37"/>
</p:tagLst>
</file>

<file path=ppt/tags/tag23.xml><?xml version="1.0" encoding="utf-8"?>
<p:tagLst xmlns:p="http://schemas.openxmlformats.org/presentationml/2006/main">
  <p:tag name="AS_UNIQUEID" val="38"/>
</p:tagLst>
</file>

<file path=ppt/tags/tag24.xml><?xml version="1.0" encoding="utf-8"?>
<p:tagLst xmlns:p="http://schemas.openxmlformats.org/presentationml/2006/main">
  <p:tag name="AS_UNIQUEID" val="39"/>
</p:tagLst>
</file>

<file path=ppt/tags/tag25.xml><?xml version="1.0" encoding="utf-8"?>
<p:tagLst xmlns:p="http://schemas.openxmlformats.org/presentationml/2006/main">
  <p:tag name="AS_UNIQUEID" val="40"/>
</p:tagLst>
</file>

<file path=ppt/tags/tag26.xml><?xml version="1.0" encoding="utf-8"?>
<p:tagLst xmlns:p="http://schemas.openxmlformats.org/presentationml/2006/main">
  <p:tag name="AS_UNIQUEID" val="41"/>
</p:tagLst>
</file>

<file path=ppt/tags/tag27.xml><?xml version="1.0" encoding="utf-8"?>
<p:tagLst xmlns:p="http://schemas.openxmlformats.org/presentationml/2006/main">
  <p:tag name="AS_UNIQUEID" val="42"/>
</p:tagLst>
</file>

<file path=ppt/tags/tag28.xml><?xml version="1.0" encoding="utf-8"?>
<p:tagLst xmlns:p="http://schemas.openxmlformats.org/presentationml/2006/main">
  <p:tag name="AS_UNIQUEID" val="43"/>
</p:tagLst>
</file>

<file path=ppt/tags/tag29.xml><?xml version="1.0" encoding="utf-8"?>
<p:tagLst xmlns:p="http://schemas.openxmlformats.org/presentationml/2006/main">
  <p:tag name="AS_UNIQUEID" val="65"/>
</p:tagLst>
</file>

<file path=ppt/tags/tag3.xml><?xml version="1.0" encoding="utf-8"?>
<p:tagLst xmlns:p="http://schemas.openxmlformats.org/presentationml/2006/main">
  <p:tag name="AS_UNIQUEID" val="55"/>
</p:tagLst>
</file>

<file path=ppt/tags/tag30.xml><?xml version="1.0" encoding="utf-8"?>
<p:tagLst xmlns:p="http://schemas.openxmlformats.org/presentationml/2006/main">
  <p:tag name="AS_UNIQUEID" val="54"/>
</p:tagLst>
</file>

<file path=ppt/tags/tag31.xml><?xml version="1.0" encoding="utf-8"?>
<p:tagLst xmlns:p="http://schemas.openxmlformats.org/presentationml/2006/main">
  <p:tag name="AS_UNIQUEID" val="55"/>
</p:tagLst>
</file>

<file path=ppt/tags/tag32.xml><?xml version="1.0" encoding="utf-8"?>
<p:tagLst xmlns:p="http://schemas.openxmlformats.org/presentationml/2006/main">
  <p:tag name="AS_UNIQUEID" val="56"/>
</p:tagLst>
</file>

<file path=ppt/tags/tag33.xml><?xml version="1.0" encoding="utf-8"?>
<p:tagLst xmlns:p="http://schemas.openxmlformats.org/presentationml/2006/main">
  <p:tag name="AS_UNIQUEID" val="57"/>
</p:tagLst>
</file>

<file path=ppt/tags/tag34.xml><?xml version="1.0" encoding="utf-8"?>
<p:tagLst xmlns:p="http://schemas.openxmlformats.org/presentationml/2006/main">
  <p:tag name="AS_UNIQUEID" val="58"/>
</p:tagLst>
</file>

<file path=ppt/tags/tag35.xml><?xml version="1.0" encoding="utf-8"?>
<p:tagLst xmlns:p="http://schemas.openxmlformats.org/presentationml/2006/main">
  <p:tag name="AS_UNIQUEID" val="59"/>
</p:tagLst>
</file>

<file path=ppt/tags/tag36.xml><?xml version="1.0" encoding="utf-8"?>
<p:tagLst xmlns:p="http://schemas.openxmlformats.org/presentationml/2006/main">
  <p:tag name="AS_UNIQUEID" val="60"/>
</p:tagLst>
</file>

<file path=ppt/tags/tag37.xml><?xml version="1.0" encoding="utf-8"?>
<p:tagLst xmlns:p="http://schemas.openxmlformats.org/presentationml/2006/main">
  <p:tag name="AS_UNIQUEID" val="61"/>
</p:tagLst>
</file>

<file path=ppt/tags/tag38.xml><?xml version="1.0" encoding="utf-8"?>
<p:tagLst xmlns:p="http://schemas.openxmlformats.org/presentationml/2006/main">
  <p:tag name="AS_UNIQUEID" val="62"/>
</p:tagLst>
</file>

<file path=ppt/tags/tag39.xml><?xml version="1.0" encoding="utf-8"?>
<p:tagLst xmlns:p="http://schemas.openxmlformats.org/presentationml/2006/main">
  <p:tag name="AS_UNIQUEID" val="63"/>
</p:tagLst>
</file>

<file path=ppt/tags/tag4.xml><?xml version="1.0" encoding="utf-8"?>
<p:tagLst xmlns:p="http://schemas.openxmlformats.org/presentationml/2006/main">
  <p:tag name="AS_UNIQUEID" val="56"/>
</p:tagLst>
</file>

<file path=ppt/tags/tag40.xml><?xml version="1.0" encoding="utf-8"?>
<p:tagLst xmlns:p="http://schemas.openxmlformats.org/presentationml/2006/main">
  <p:tag name="KSO_WM_UNIT_TABLE_BEAUTIFY" val="smartTable{6d70af20-2958-47e7-9b71-d6ae5d6d7de3}"/>
</p:tagLst>
</file>

<file path=ppt/tags/tag5.xml><?xml version="1.0" encoding="utf-8"?>
<p:tagLst xmlns:p="http://schemas.openxmlformats.org/presentationml/2006/main">
  <p:tag name="AS_UNIQUEID" val="57"/>
</p:tagLst>
</file>

<file path=ppt/tags/tag6.xml><?xml version="1.0" encoding="utf-8"?>
<p:tagLst xmlns:p="http://schemas.openxmlformats.org/presentationml/2006/main">
  <p:tag name="AS_UNIQUEID" val="58"/>
</p:tagLst>
</file>

<file path=ppt/tags/tag7.xml><?xml version="1.0" encoding="utf-8"?>
<p:tagLst xmlns:p="http://schemas.openxmlformats.org/presentationml/2006/main">
  <p:tag name="AS_UNIQUEID" val="59"/>
</p:tagLst>
</file>

<file path=ppt/tags/tag8.xml><?xml version="1.0" encoding="utf-8"?>
<p:tagLst xmlns:p="http://schemas.openxmlformats.org/presentationml/2006/main">
  <p:tag name="AS_UNIQUEID" val="60"/>
</p:tagLst>
</file>

<file path=ppt/tags/tag9.xml><?xml version="1.0" encoding="utf-8"?>
<p:tagLst xmlns:p="http://schemas.openxmlformats.org/presentationml/2006/main">
  <p:tag name="AS_UNIQUEID" val="61"/>
</p:tagLst>
</file>

<file path=ppt/theme/theme1.xml><?xml version="1.0" encoding="utf-8"?>
<a:theme xmlns:a="http://schemas.openxmlformats.org/drawingml/2006/main" name="默认设计模板">
  <a:themeElements>
    <a:clrScheme name="自定义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0000"/>
      </a:hlink>
      <a:folHlink>
        <a:srgbClr val="FFFF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1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自定义设计方案">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1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2787</Words>
  <Application>WPS 演示</Application>
  <PresentationFormat>自定义</PresentationFormat>
  <Paragraphs>410</Paragraphs>
  <Slides>29</Slides>
  <Notes>0</Notes>
  <HiddenSlides>0</HiddenSlides>
  <MMClips>0</MMClips>
  <ScaleCrop>false</ScaleCrop>
  <HeadingPairs>
    <vt:vector size="8" baseType="variant">
      <vt:variant>
        <vt:lpstr>已用的字体</vt:lpstr>
      </vt:variant>
      <vt:variant>
        <vt:i4>12</vt:i4>
      </vt:variant>
      <vt:variant>
        <vt:lpstr>主题</vt:lpstr>
      </vt:variant>
      <vt:variant>
        <vt:i4>2</vt:i4>
      </vt:variant>
      <vt:variant>
        <vt:lpstr>嵌入 OLE 服务器</vt:lpstr>
      </vt:variant>
      <vt:variant>
        <vt:i4>27</vt:i4>
      </vt:variant>
      <vt:variant>
        <vt:lpstr>幻灯片标题</vt:lpstr>
      </vt:variant>
      <vt:variant>
        <vt:i4>29</vt:i4>
      </vt:variant>
    </vt:vector>
  </HeadingPairs>
  <TitlesOfParts>
    <vt:vector size="70" baseType="lpstr">
      <vt:lpstr>Arial</vt:lpstr>
      <vt:lpstr>宋体</vt:lpstr>
      <vt:lpstr>Wingdings</vt:lpstr>
      <vt:lpstr>Calibri</vt:lpstr>
      <vt:lpstr>黑体</vt:lpstr>
      <vt:lpstr>华文行楷</vt:lpstr>
      <vt:lpstr>微软雅黑</vt:lpstr>
      <vt:lpstr>Times New Roman</vt:lpstr>
      <vt:lpstr>华文中宋</vt:lpstr>
      <vt:lpstr>Arial Unicode MS</vt:lpstr>
      <vt:lpstr>隶书</vt:lpstr>
      <vt:lpstr>仿宋</vt:lpstr>
      <vt:lpstr>默认设计模板</vt:lpstr>
      <vt:lpstr>1_自定义设计方案</vt:lpstr>
      <vt:lpstr>Word.Document.8</vt:lpstr>
      <vt:lpstr>Word.Document.12</vt:lpstr>
      <vt:lpstr>Word.Document.8</vt:lpstr>
      <vt:lpstr>Word.Document.8</vt:lpstr>
      <vt:lpstr>Equation.KSEE3</vt:lpstr>
      <vt:lpstr>Equation.3</vt:lpstr>
      <vt:lpstr>Equation.3</vt:lpstr>
      <vt:lpstr>Equation.3</vt:lpstr>
      <vt:lpstr>Equation.3</vt:lpstr>
      <vt:lpstr>Equation.3</vt:lpstr>
      <vt:lpstr>Equation.3</vt:lpstr>
      <vt:lpstr>Equation.3</vt:lpstr>
      <vt:lpstr>Equation.3</vt:lpstr>
      <vt:lpstr>Equation.3</vt:lpstr>
      <vt:lpstr>Equation.3</vt:lpstr>
      <vt:lpstr>Equation.DSMT4</vt:lpstr>
      <vt:lpstr>Equation.3</vt:lpstr>
      <vt:lpstr>Equation.KSEE3</vt:lpstr>
      <vt:lpstr>Equation.KSEE3</vt:lpstr>
      <vt:lpstr>Equation.KSEE3</vt:lpstr>
      <vt:lpstr>Equation.3</vt:lpstr>
      <vt:lpstr>Equation.3</vt:lpstr>
      <vt:lpstr>Equation.3</vt:lpstr>
      <vt:lpstr>Equation.3</vt:lpstr>
      <vt:lpstr>Equation.3</vt:lpstr>
      <vt:lpstr>Equation.3</vt:lpstr>
      <vt:lpstr>Equation.3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Lenovo (Beijing) Limited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Lenovo User</dc:creator>
  <cp:lastModifiedBy>茉莉花磨</cp:lastModifiedBy>
  <cp:revision>65</cp:revision>
  <dcterms:created xsi:type="dcterms:W3CDTF">2014-07-18T01:04:00Z</dcterms:created>
  <dcterms:modified xsi:type="dcterms:W3CDTF">2021-09-09T23:53:19Z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BD328A3E79E94AF8AB401DDCE78EE056</vt:lpwstr>
  </property>
  <property fmtid="{D5CDD505-2E9C-101B-9397-08002B2CF9AE}" pid="3" name="KSOProductBuildVer">
    <vt:lpwstr>2052-11.1.0.10700</vt:lpwstr>
  </property>
</Properties>
</file>